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35"/>
  </p:notesMasterIdLst>
  <p:sldIdLst>
    <p:sldId id="2058" r:id="rId5"/>
    <p:sldId id="2040" r:id="rId6"/>
    <p:sldId id="2047" r:id="rId7"/>
    <p:sldId id="271" r:id="rId8"/>
    <p:sldId id="272" r:id="rId9"/>
    <p:sldId id="2029" r:id="rId10"/>
    <p:sldId id="2026" r:id="rId11"/>
    <p:sldId id="2030" r:id="rId12"/>
    <p:sldId id="2025" r:id="rId13"/>
    <p:sldId id="2024" r:id="rId14"/>
    <p:sldId id="2027" r:id="rId15"/>
    <p:sldId id="260" r:id="rId16"/>
    <p:sldId id="262" r:id="rId17"/>
    <p:sldId id="273" r:id="rId18"/>
    <p:sldId id="263" r:id="rId19"/>
    <p:sldId id="2031" r:id="rId20"/>
    <p:sldId id="276" r:id="rId21"/>
    <p:sldId id="283" r:id="rId22"/>
    <p:sldId id="2032" r:id="rId23"/>
    <p:sldId id="284" r:id="rId24"/>
    <p:sldId id="290" r:id="rId25"/>
    <p:sldId id="291" r:id="rId26"/>
    <p:sldId id="274" r:id="rId27"/>
    <p:sldId id="287" r:id="rId28"/>
    <p:sldId id="292" r:id="rId29"/>
    <p:sldId id="285" r:id="rId30"/>
    <p:sldId id="288" r:id="rId31"/>
    <p:sldId id="289" r:id="rId32"/>
    <p:sldId id="2057" r:id="rId33"/>
    <p:sldId id="2042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6D"/>
    <a:srgbClr val="003057"/>
    <a:srgbClr val="FD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Moezel | Regio Hart van Brabant" userId="b6e3d7f4-ae14-4629-a7b9-0c5ec37760ec" providerId="ADAL" clId="{77F68A19-8F15-4A50-B5E4-C7561D695E98}"/>
    <pc:docChg chg="modSld">
      <pc:chgData name="Roy Moezel | Regio Hart van Brabant" userId="b6e3d7f4-ae14-4629-a7b9-0c5ec37760ec" providerId="ADAL" clId="{77F68A19-8F15-4A50-B5E4-C7561D695E98}" dt="2024-11-06T17:42:50.503" v="54" actId="20577"/>
      <pc:docMkLst>
        <pc:docMk/>
      </pc:docMkLst>
      <pc:sldChg chg="modSp mod">
        <pc:chgData name="Roy Moezel | Regio Hart van Brabant" userId="b6e3d7f4-ae14-4629-a7b9-0c5ec37760ec" providerId="ADAL" clId="{77F68A19-8F15-4A50-B5E4-C7561D695E98}" dt="2024-11-06T17:42:50.503" v="54" actId="20577"/>
        <pc:sldMkLst>
          <pc:docMk/>
          <pc:sldMk cId="0" sldId="2024"/>
        </pc:sldMkLst>
        <pc:spChg chg="mod">
          <ac:chgData name="Roy Moezel | Regio Hart van Brabant" userId="b6e3d7f4-ae14-4629-a7b9-0c5ec37760ec" providerId="ADAL" clId="{77F68A19-8F15-4A50-B5E4-C7561D695E98}" dt="2024-11-06T17:42:50.503" v="54" actId="20577"/>
          <ac:spMkLst>
            <pc:docMk/>
            <pc:sldMk cId="0" sldId="2024"/>
            <ac:spMk id="3" creationId="{D6F732B5-6A2C-D3D5-C9F8-0CBC3A968586}"/>
          </ac:spMkLst>
        </pc:spChg>
      </pc:sldChg>
      <pc:sldChg chg="modSp mod">
        <pc:chgData name="Roy Moezel | Regio Hart van Brabant" userId="b6e3d7f4-ae14-4629-a7b9-0c5ec37760ec" providerId="ADAL" clId="{77F68A19-8F15-4A50-B5E4-C7561D695E98}" dt="2024-11-06T17:42:31.409" v="28" actId="20577"/>
        <pc:sldMkLst>
          <pc:docMk/>
          <pc:sldMk cId="0" sldId="2025"/>
        </pc:sldMkLst>
        <pc:spChg chg="mod">
          <ac:chgData name="Roy Moezel | Regio Hart van Brabant" userId="b6e3d7f4-ae14-4629-a7b9-0c5ec37760ec" providerId="ADAL" clId="{77F68A19-8F15-4A50-B5E4-C7561D695E98}" dt="2024-11-06T17:42:31.409" v="28" actId="20577"/>
          <ac:spMkLst>
            <pc:docMk/>
            <pc:sldMk cId="0" sldId="2025"/>
            <ac:spMk id="3" creationId="{DF542730-21F4-AB52-A8CA-72A9E7C2FED3}"/>
          </ac:spMkLst>
        </pc:spChg>
      </pc:sldChg>
    </pc:docChg>
  </pc:docChgLst>
  <pc:docChgLst>
    <pc:chgData name="Roy Moezel | Regio Hart van Brabant" userId="b6e3d7f4-ae14-4629-a7b9-0c5ec37760ec" providerId="ADAL" clId="{512F3B39-A68C-403C-9714-2CE14D7B4C45}"/>
    <pc:docChg chg="undo redo custSel modSld">
      <pc:chgData name="Roy Moezel | Regio Hart van Brabant" userId="b6e3d7f4-ae14-4629-a7b9-0c5ec37760ec" providerId="ADAL" clId="{512F3B39-A68C-403C-9714-2CE14D7B4C45}" dt="2024-10-31T13:40:40.635" v="142" actId="20577"/>
      <pc:docMkLst>
        <pc:docMk/>
      </pc:docMkLst>
      <pc:sldChg chg="modSp mod">
        <pc:chgData name="Roy Moezel | Regio Hart van Brabant" userId="b6e3d7f4-ae14-4629-a7b9-0c5ec37760ec" providerId="ADAL" clId="{512F3B39-A68C-403C-9714-2CE14D7B4C45}" dt="2024-10-31T13:30:09.685" v="38" actId="2711"/>
        <pc:sldMkLst>
          <pc:docMk/>
          <pc:sldMk cId="3983369791" sldId="262"/>
        </pc:sldMkLst>
        <pc:spChg chg="mod">
          <ac:chgData name="Roy Moezel | Regio Hart van Brabant" userId="b6e3d7f4-ae14-4629-a7b9-0c5ec37760ec" providerId="ADAL" clId="{512F3B39-A68C-403C-9714-2CE14D7B4C45}" dt="2024-10-31T13:30:09.685" v="38" actId="2711"/>
          <ac:spMkLst>
            <pc:docMk/>
            <pc:sldMk cId="3983369791" sldId="262"/>
            <ac:spMk id="3" creationId="{65951540-7492-72BE-8316-3363312965A9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1:06.206" v="44" actId="20577"/>
        <pc:sldMkLst>
          <pc:docMk/>
          <pc:sldMk cId="1608467730" sldId="263"/>
        </pc:sldMkLst>
        <pc:spChg chg="mod">
          <ac:chgData name="Roy Moezel | Regio Hart van Brabant" userId="b6e3d7f4-ae14-4629-a7b9-0c5ec37760ec" providerId="ADAL" clId="{512F3B39-A68C-403C-9714-2CE14D7B4C45}" dt="2024-10-31T13:31:06.206" v="44" actId="20577"/>
          <ac:spMkLst>
            <pc:docMk/>
            <pc:sldMk cId="1608467730" sldId="263"/>
            <ac:spMk id="3" creationId="{998B902F-6A60-37C6-5492-357FADF3E20E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26:17.915" v="24" actId="108"/>
        <pc:sldMkLst>
          <pc:docMk/>
          <pc:sldMk cId="0" sldId="272"/>
        </pc:sldMkLst>
        <pc:spChg chg="mod">
          <ac:chgData name="Roy Moezel | Regio Hart van Brabant" userId="b6e3d7f4-ae14-4629-a7b9-0c5ec37760ec" providerId="ADAL" clId="{512F3B39-A68C-403C-9714-2CE14D7B4C45}" dt="2024-10-31T13:26:17.915" v="24" actId="108"/>
          <ac:spMkLst>
            <pc:docMk/>
            <pc:sldMk cId="0" sldId="272"/>
            <ac:spMk id="3" creationId="{51DA1528-515C-EC53-3493-904C98BBBFC1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7:51.159" v="76" actId="14100"/>
        <pc:sldMkLst>
          <pc:docMk/>
          <pc:sldMk cId="4236284499" sldId="273"/>
        </pc:sldMkLst>
        <pc:spChg chg="mod">
          <ac:chgData name="Roy Moezel | Regio Hart van Brabant" userId="b6e3d7f4-ae14-4629-a7b9-0c5ec37760ec" providerId="ADAL" clId="{512F3B39-A68C-403C-9714-2CE14D7B4C45}" dt="2024-10-31T13:37:51.159" v="76" actId="14100"/>
          <ac:spMkLst>
            <pc:docMk/>
            <pc:sldMk cId="4236284499" sldId="273"/>
            <ac:spMk id="3" creationId="{BFEED20C-9BB5-8141-6E30-A7AD4BE2FA8C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2:22.140" v="56" actId="2711"/>
        <pc:sldMkLst>
          <pc:docMk/>
          <pc:sldMk cId="275796953" sldId="274"/>
        </pc:sldMkLst>
        <pc:spChg chg="mod">
          <ac:chgData name="Roy Moezel | Regio Hart van Brabant" userId="b6e3d7f4-ae14-4629-a7b9-0c5ec37760ec" providerId="ADAL" clId="{512F3B39-A68C-403C-9714-2CE14D7B4C45}" dt="2024-10-31T13:32:22.140" v="56" actId="2711"/>
          <ac:spMkLst>
            <pc:docMk/>
            <pc:sldMk cId="275796953" sldId="274"/>
            <ac:spMk id="3" creationId="{998B902F-6A60-37C6-5492-357FADF3E20E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9:13.505" v="88" actId="1076"/>
        <pc:sldMkLst>
          <pc:docMk/>
          <pc:sldMk cId="3594900340" sldId="284"/>
        </pc:sldMkLst>
        <pc:spChg chg="mod">
          <ac:chgData name="Roy Moezel | Regio Hart van Brabant" userId="b6e3d7f4-ae14-4629-a7b9-0c5ec37760ec" providerId="ADAL" clId="{512F3B39-A68C-403C-9714-2CE14D7B4C45}" dt="2024-10-31T13:39:13.505" v="88" actId="1076"/>
          <ac:spMkLst>
            <pc:docMk/>
            <pc:sldMk cId="3594900340" sldId="284"/>
            <ac:spMk id="5" creationId="{D4699D3E-8029-7071-D294-D13D3FF1EC8F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2:56.916" v="62" actId="2711"/>
        <pc:sldMkLst>
          <pc:docMk/>
          <pc:sldMk cId="3648447373" sldId="285"/>
        </pc:sldMkLst>
        <pc:spChg chg="mod">
          <ac:chgData name="Roy Moezel | Regio Hart van Brabant" userId="b6e3d7f4-ae14-4629-a7b9-0c5ec37760ec" providerId="ADAL" clId="{512F3B39-A68C-403C-9714-2CE14D7B4C45}" dt="2024-10-31T13:32:56.916" v="62" actId="2711"/>
          <ac:spMkLst>
            <pc:docMk/>
            <pc:sldMk cId="3648447373" sldId="285"/>
            <ac:spMk id="5" creationId="{4DEBD64E-CF68-FD6A-B089-BFC76ACE59BA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2:32.426" v="58" actId="2711"/>
        <pc:sldMkLst>
          <pc:docMk/>
          <pc:sldMk cId="2583653311" sldId="287"/>
        </pc:sldMkLst>
        <pc:spChg chg="mod">
          <ac:chgData name="Roy Moezel | Regio Hart van Brabant" userId="b6e3d7f4-ae14-4629-a7b9-0c5ec37760ec" providerId="ADAL" clId="{512F3B39-A68C-403C-9714-2CE14D7B4C45}" dt="2024-10-31T13:32:32.426" v="58" actId="2711"/>
          <ac:spMkLst>
            <pc:docMk/>
            <pc:sldMk cId="2583653311" sldId="287"/>
            <ac:spMk id="3" creationId="{998B902F-6A60-37C6-5492-357FADF3E20E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3:07.096" v="65" actId="2711"/>
        <pc:sldMkLst>
          <pc:docMk/>
          <pc:sldMk cId="2238069079" sldId="288"/>
        </pc:sldMkLst>
        <pc:spChg chg="mod">
          <ac:chgData name="Roy Moezel | Regio Hart van Brabant" userId="b6e3d7f4-ae14-4629-a7b9-0c5ec37760ec" providerId="ADAL" clId="{512F3B39-A68C-403C-9714-2CE14D7B4C45}" dt="2024-10-31T13:33:07.096" v="65" actId="2711"/>
          <ac:spMkLst>
            <pc:docMk/>
            <pc:sldMk cId="2238069079" sldId="288"/>
            <ac:spMk id="3" creationId="{8EF537E1-F76E-9062-3835-F1C61E968550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3:19.624" v="67" actId="2711"/>
        <pc:sldMkLst>
          <pc:docMk/>
          <pc:sldMk cId="1361659372" sldId="289"/>
        </pc:sldMkLst>
        <pc:spChg chg="mod">
          <ac:chgData name="Roy Moezel | Regio Hart van Brabant" userId="b6e3d7f4-ae14-4629-a7b9-0c5ec37760ec" providerId="ADAL" clId="{512F3B39-A68C-403C-9714-2CE14D7B4C45}" dt="2024-10-31T13:33:19.624" v="67" actId="2711"/>
          <ac:spMkLst>
            <pc:docMk/>
            <pc:sldMk cId="1361659372" sldId="289"/>
            <ac:spMk id="3" creationId="{998B902F-6A60-37C6-5492-357FADF3E20E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1:59.206" v="52" actId="2711"/>
        <pc:sldMkLst>
          <pc:docMk/>
          <pc:sldMk cId="3742801164" sldId="290"/>
        </pc:sldMkLst>
        <pc:spChg chg="mod">
          <ac:chgData name="Roy Moezel | Regio Hart van Brabant" userId="b6e3d7f4-ae14-4629-a7b9-0c5ec37760ec" providerId="ADAL" clId="{512F3B39-A68C-403C-9714-2CE14D7B4C45}" dt="2024-10-31T13:31:59.206" v="52" actId="2711"/>
          <ac:spMkLst>
            <pc:docMk/>
            <pc:sldMk cId="3742801164" sldId="290"/>
            <ac:spMk id="3" creationId="{998B902F-6A60-37C6-5492-357FADF3E20E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2:11.683" v="54" actId="2711"/>
        <pc:sldMkLst>
          <pc:docMk/>
          <pc:sldMk cId="1411890725" sldId="291"/>
        </pc:sldMkLst>
        <pc:spChg chg="mod">
          <ac:chgData name="Roy Moezel | Regio Hart van Brabant" userId="b6e3d7f4-ae14-4629-a7b9-0c5ec37760ec" providerId="ADAL" clId="{512F3B39-A68C-403C-9714-2CE14D7B4C45}" dt="2024-10-31T13:32:11.683" v="54" actId="2711"/>
          <ac:spMkLst>
            <pc:docMk/>
            <pc:sldMk cId="1411890725" sldId="291"/>
            <ac:spMk id="3" creationId="{998B902F-6A60-37C6-5492-357FADF3E20E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2:43.506" v="60" actId="2711"/>
        <pc:sldMkLst>
          <pc:docMk/>
          <pc:sldMk cId="1786111180" sldId="292"/>
        </pc:sldMkLst>
        <pc:spChg chg="mod">
          <ac:chgData name="Roy Moezel | Regio Hart van Brabant" userId="b6e3d7f4-ae14-4629-a7b9-0c5ec37760ec" providerId="ADAL" clId="{512F3B39-A68C-403C-9714-2CE14D7B4C45}" dt="2024-10-31T13:32:43.506" v="60" actId="2711"/>
          <ac:spMkLst>
            <pc:docMk/>
            <pc:sldMk cId="1786111180" sldId="292"/>
            <ac:spMk id="3" creationId="{7CBE9451-5759-23C3-BF12-5FC62E944FD1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29:09.137" v="37" actId="207"/>
        <pc:sldMkLst>
          <pc:docMk/>
          <pc:sldMk cId="0" sldId="2024"/>
        </pc:sldMkLst>
        <pc:spChg chg="mod">
          <ac:chgData name="Roy Moezel | Regio Hart van Brabant" userId="b6e3d7f4-ae14-4629-a7b9-0c5ec37760ec" providerId="ADAL" clId="{512F3B39-A68C-403C-9714-2CE14D7B4C45}" dt="2024-10-31T13:29:09.137" v="37" actId="207"/>
          <ac:spMkLst>
            <pc:docMk/>
            <pc:sldMk cId="0" sldId="2024"/>
            <ac:spMk id="3" creationId="{D6F732B5-6A2C-D3D5-C9F8-0CBC3A968586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27:51.457" v="33" actId="207"/>
        <pc:sldMkLst>
          <pc:docMk/>
          <pc:sldMk cId="0" sldId="2025"/>
        </pc:sldMkLst>
        <pc:spChg chg="mod">
          <ac:chgData name="Roy Moezel | Regio Hart van Brabant" userId="b6e3d7f4-ae14-4629-a7b9-0c5ec37760ec" providerId="ADAL" clId="{512F3B39-A68C-403C-9714-2CE14D7B4C45}" dt="2024-10-31T13:27:51.457" v="33" actId="207"/>
          <ac:spMkLst>
            <pc:docMk/>
            <pc:sldMk cId="0" sldId="2025"/>
            <ac:spMk id="3" creationId="{DF542730-21F4-AB52-A8CA-72A9E7C2FED3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24:36.497" v="14" actId="2711"/>
        <pc:sldMkLst>
          <pc:docMk/>
          <pc:sldMk cId="0" sldId="2026"/>
        </pc:sldMkLst>
        <pc:spChg chg="mod">
          <ac:chgData name="Roy Moezel | Regio Hart van Brabant" userId="b6e3d7f4-ae14-4629-a7b9-0c5ec37760ec" providerId="ADAL" clId="{512F3B39-A68C-403C-9714-2CE14D7B4C45}" dt="2024-10-31T13:24:36.497" v="14" actId="2711"/>
          <ac:spMkLst>
            <pc:docMk/>
            <pc:sldMk cId="0" sldId="2026"/>
            <ac:spMk id="2" creationId="{516D2B45-713C-B805-EF73-E47C58D0F9DF}"/>
          </ac:spMkLst>
        </pc:spChg>
        <pc:spChg chg="mod">
          <ac:chgData name="Roy Moezel | Regio Hart van Brabant" userId="b6e3d7f4-ae14-4629-a7b9-0c5ec37760ec" providerId="ADAL" clId="{512F3B39-A68C-403C-9714-2CE14D7B4C45}" dt="2024-10-31T13:23:08.147" v="5" actId="207"/>
          <ac:spMkLst>
            <pc:docMk/>
            <pc:sldMk cId="0" sldId="2026"/>
            <ac:spMk id="3" creationId="{A7C8318F-FCBB-4184-734A-B8A15A7E52F4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26:06.587" v="23" actId="113"/>
        <pc:sldMkLst>
          <pc:docMk/>
          <pc:sldMk cId="0" sldId="2029"/>
        </pc:sldMkLst>
        <pc:spChg chg="mod">
          <ac:chgData name="Roy Moezel | Regio Hart van Brabant" userId="b6e3d7f4-ae14-4629-a7b9-0c5ec37760ec" providerId="ADAL" clId="{512F3B39-A68C-403C-9714-2CE14D7B4C45}" dt="2024-10-31T13:25:13.580" v="21" actId="20577"/>
          <ac:spMkLst>
            <pc:docMk/>
            <pc:sldMk cId="0" sldId="2029"/>
            <ac:spMk id="2" creationId="{AFBACD59-8DF7-5BB4-93FB-6E88E2B2FB74}"/>
          </ac:spMkLst>
        </pc:spChg>
        <pc:spChg chg="mod">
          <ac:chgData name="Roy Moezel | Regio Hart van Brabant" userId="b6e3d7f4-ae14-4629-a7b9-0c5ec37760ec" providerId="ADAL" clId="{512F3B39-A68C-403C-9714-2CE14D7B4C45}" dt="2024-10-31T13:26:06.587" v="23" actId="113"/>
          <ac:spMkLst>
            <pc:docMk/>
            <pc:sldMk cId="0" sldId="2029"/>
            <ac:spMk id="3" creationId="{0F346281-05DE-3424-4EC4-AAD96E720234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26:57.764" v="29" actId="207"/>
        <pc:sldMkLst>
          <pc:docMk/>
          <pc:sldMk cId="0" sldId="2030"/>
        </pc:sldMkLst>
        <pc:spChg chg="mod">
          <ac:chgData name="Roy Moezel | Regio Hart van Brabant" userId="b6e3d7f4-ae14-4629-a7b9-0c5ec37760ec" providerId="ADAL" clId="{512F3B39-A68C-403C-9714-2CE14D7B4C45}" dt="2024-10-31T13:26:57.764" v="29" actId="207"/>
          <ac:spMkLst>
            <pc:docMk/>
            <pc:sldMk cId="0" sldId="2030"/>
            <ac:spMk id="3" creationId="{E1A7842E-BD9B-13F6-4267-708F97D4598B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1:25.361" v="46" actId="2711"/>
        <pc:sldMkLst>
          <pc:docMk/>
          <pc:sldMk cId="520693191" sldId="2031"/>
        </pc:sldMkLst>
        <pc:spChg chg="mod">
          <ac:chgData name="Roy Moezel | Regio Hart van Brabant" userId="b6e3d7f4-ae14-4629-a7b9-0c5ec37760ec" providerId="ADAL" clId="{512F3B39-A68C-403C-9714-2CE14D7B4C45}" dt="2024-10-31T13:31:25.361" v="46" actId="2711"/>
          <ac:spMkLst>
            <pc:docMk/>
            <pc:sldMk cId="520693191" sldId="2031"/>
            <ac:spMk id="5" creationId="{4DEBD64E-CF68-FD6A-B089-BFC76ACE59BA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38:23.050" v="77" actId="14100"/>
        <pc:sldMkLst>
          <pc:docMk/>
          <pc:sldMk cId="3931536706" sldId="2032"/>
        </pc:sldMkLst>
        <pc:spChg chg="mod">
          <ac:chgData name="Roy Moezel | Regio Hart van Brabant" userId="b6e3d7f4-ae14-4629-a7b9-0c5ec37760ec" providerId="ADAL" clId="{512F3B39-A68C-403C-9714-2CE14D7B4C45}" dt="2024-10-31T13:38:23.050" v="77" actId="14100"/>
          <ac:spMkLst>
            <pc:docMk/>
            <pc:sldMk cId="3931536706" sldId="2032"/>
            <ac:spMk id="5" creationId="{D4699D3E-8029-7071-D294-D13D3FF1EC8F}"/>
          </ac:spMkLst>
        </pc:spChg>
      </pc:sldChg>
      <pc:sldChg chg="modSp mod">
        <pc:chgData name="Roy Moezel | Regio Hart van Brabant" userId="b6e3d7f4-ae14-4629-a7b9-0c5ec37760ec" providerId="ADAL" clId="{512F3B39-A68C-403C-9714-2CE14D7B4C45}" dt="2024-10-31T13:40:40.635" v="142" actId="20577"/>
        <pc:sldMkLst>
          <pc:docMk/>
          <pc:sldMk cId="1767340233" sldId="2040"/>
        </pc:sldMkLst>
        <pc:graphicFrameChg chg="modGraphic">
          <ac:chgData name="Roy Moezel | Regio Hart van Brabant" userId="b6e3d7f4-ae14-4629-a7b9-0c5ec37760ec" providerId="ADAL" clId="{512F3B39-A68C-403C-9714-2CE14D7B4C45}" dt="2024-10-31T13:40:40.635" v="142" actId="20577"/>
          <ac:graphicFrameMkLst>
            <pc:docMk/>
            <pc:sldMk cId="1767340233" sldId="2040"/>
            <ac:graphicFrameMk id="13" creationId="{D13E8E1A-B7F0-8303-2BF2-E4F65B7CE73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58815-759C-D94D-9140-BC6FFD810B19}" type="datetimeFigureOut">
              <a:rPr lang="nl-NL" smtClean="0"/>
              <a:t>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85EA0-EEBE-F44F-B68E-C923C6C837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37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85EA0-EEBE-F44F-B68E-C923C6C8374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82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5590E969-EEB3-4668-9018-F62377D297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34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689D3-6092-4432-AB77-53B5ACE68C9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67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689D3-6092-4432-AB77-53B5ACE68C9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29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85EA0-EEBE-F44F-B68E-C923C6C83747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41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tekst, binnen, plank&#10;&#10;Automatisch gegenereerde beschrijving">
            <a:extLst>
              <a:ext uri="{FF2B5EF4-FFF2-40B4-BE49-F238E27FC236}">
                <a16:creationId xmlns:a16="http://schemas.microsoft.com/office/drawing/2014/main" id="{ADCBCB6D-AFDF-EAFB-8D4A-42182F586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940132C-097F-C8BE-9FE2-D0F438F83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FD42FE-A3A7-2321-6929-7529E706C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06637"/>
          </a:xfrm>
        </p:spPr>
        <p:txBody>
          <a:bodyPr anchor="b"/>
          <a:lstStyle>
            <a:lvl1pPr algn="l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63BCE6-4E8A-C96A-474A-3CE04F7DA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9144000" cy="1828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D4A0B9-EE36-F3E6-B6BA-D388F8C8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1F6B-40A1-2A4D-97AE-8226815318E2}" type="datetime1">
              <a:rPr lang="nl-NL" smtClean="0"/>
              <a:t>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BAB363-276A-F0F9-2DF0-A6145445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0786DA-9B5A-6662-EBBD-482280D4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7F31D0E-E618-4767-F984-219B39F38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4058"/>
          <a:stretch/>
        </p:blipFill>
        <p:spPr>
          <a:xfrm>
            <a:off x="7809978" y="0"/>
            <a:ext cx="438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4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breed grij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292DBAD-AACE-23D8-814D-B5FB1892F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215AA1-9C76-0D1C-A387-9DF93B8E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057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B4553-CF3F-DFB2-4567-03E21172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0E61-7985-6B47-C0E2-F14C934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5ADA-0533-1443-9EB6-00D9A81B4147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BBA7F-4CC6-D3C4-EADF-B198336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reed grij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292DBAD-AACE-23D8-814D-B5FB1892F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0E61-7985-6B47-C0E2-F14C934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374-4BE1-9D4B-A740-6EC884FB30FB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BBA7F-4CC6-D3C4-EADF-B198336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9">
            <a:extLst>
              <a:ext uri="{FF2B5EF4-FFF2-40B4-BE49-F238E27FC236}">
                <a16:creationId xmlns:a16="http://schemas.microsoft.com/office/drawing/2014/main" id="{6E90C6D1-AD28-FCDA-F09E-5C27C3E4CE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26093"/>
            <a:ext cx="10515600" cy="548577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59924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 breed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F6A321B-9F3C-95B8-35B0-55CF15FC6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0E61-7985-6B47-C0E2-F14C934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F7F1-6820-3545-9AAE-E00B247185FE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BBA7F-4CC6-D3C4-EADF-B198336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9">
            <a:extLst>
              <a:ext uri="{FF2B5EF4-FFF2-40B4-BE49-F238E27FC236}">
                <a16:creationId xmlns:a16="http://schemas.microsoft.com/office/drawing/2014/main" id="{5DAB4776-3426-CC7F-D2C7-C8D545ECA6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526093"/>
            <a:ext cx="10515600" cy="548577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98083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breed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F6A321B-9F3C-95B8-35B0-55CF15FC6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215AA1-9C76-0D1C-A387-9DF93B8E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057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B4553-CF3F-DFB2-4567-03E21172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0E61-7985-6B47-C0E2-F14C934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86E-1A61-7146-8F8F-18639E3B9A1B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BBA7F-4CC6-D3C4-EADF-B198336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64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breed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BD57306-9809-44D8-44A6-8C7C18954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215AA1-9C76-0D1C-A387-9DF93B8E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057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B4553-CF3F-DFB2-4567-03E21172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0E61-7985-6B47-C0E2-F14C934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032-68C2-1F49-857F-A56A3B40D740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BBA7F-4CC6-D3C4-EADF-B198336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62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1B3D7CC-1604-A304-7570-394A226A6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B4553-CF3F-DFB2-4567-03E21172B0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824812"/>
            <a:ext cx="10515600" cy="5208376"/>
          </a:xfr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buNone/>
              <a:defRPr lang="nl-NL" sz="1400" b="0" smtClean="0">
                <a:effectLst/>
              </a:defRPr>
            </a:lvl1pPr>
          </a:lstStyle>
          <a:p>
            <a:r>
              <a:rPr lang="nl-NL" b="1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  <a:t>Postadres</a:t>
            </a:r>
            <a:br>
              <a:rPr lang="nl-NL" b="1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  <a:t>postbus 788</a:t>
            </a:r>
            <a:b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  <a:t>5000 AT Tilburg</a:t>
            </a:r>
            <a:b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b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r>
              <a:rPr lang="nl-NL" b="1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  <a:t>Bezoekadres</a:t>
            </a:r>
            <a:br>
              <a:rPr lang="nl-NL" b="1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  <a:t>Burgemeester Brokxlaan 12</a:t>
            </a:r>
            <a:b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  <a:t>5041 SB  Tilburg</a:t>
            </a:r>
            <a:b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r>
              <a:rPr lang="nl-NL" i="1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  <a:t>Gebouw 88, tweede verdieping</a:t>
            </a:r>
            <a:br>
              <a:rPr lang="nl-NL" i="1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br>
              <a:rPr lang="nl-NL" i="1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  <a:t>T.  013 - 744 04 06</a:t>
            </a:r>
            <a:br>
              <a:rPr lang="nl-NL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r>
              <a:rPr lang="nl-NL" dirty="0" err="1">
                <a:solidFill>
                  <a:srgbClr val="003057"/>
                </a:solidFill>
                <a:effectLst/>
                <a:latin typeface="Cambria" panose="02040503050406030204" pitchFamily="18" charset="0"/>
              </a:rPr>
              <a:t>info@regio-hartvanbrabant.Nl</a:t>
            </a:r>
            <a:br>
              <a:rPr lang="nl-NL" b="0" dirty="0">
                <a:solidFill>
                  <a:srgbClr val="003057"/>
                </a:solidFill>
                <a:effectLst/>
                <a:latin typeface="Cambria" panose="02040503050406030204" pitchFamily="18" charset="0"/>
              </a:rPr>
            </a:br>
            <a:r>
              <a:rPr lang="nl-NL" b="1" dirty="0">
                <a:solidFill>
                  <a:srgbClr val="E5006E"/>
                </a:solidFill>
                <a:effectLst/>
                <a:latin typeface="Cambria" panose="02040503050406030204" pitchFamily="18" charset="0"/>
              </a:rPr>
              <a:t>regio-</a:t>
            </a:r>
            <a:r>
              <a:rPr lang="nl-NL" b="1" dirty="0" err="1">
                <a:solidFill>
                  <a:srgbClr val="E5006E"/>
                </a:solidFill>
                <a:effectLst/>
                <a:latin typeface="Cambria" panose="02040503050406030204" pitchFamily="18" charset="0"/>
              </a:rPr>
              <a:t>hartvanbrabant.nl</a:t>
            </a:r>
            <a:endParaRPr lang="nl-NL" dirty="0">
              <a:solidFill>
                <a:srgbClr val="E5006E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0E61-7985-6B47-C0E2-F14C934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5ADA-0533-1443-9EB6-00D9A81B4147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BBA7F-4CC6-D3C4-EADF-B198336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21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2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roze">
    <p:bg>
      <p:bgPr>
        <a:solidFill>
          <a:srgbClr val="E5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D42FE-A3A7-2321-6929-7529E706C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06637"/>
          </a:xfr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63BCE6-4E8A-C96A-474A-3CE04F7DA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9144000" cy="1828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D4A0B9-EE36-F3E6-B6BA-D388F8C8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C34F1-687F-D44F-9FEB-95F7F2E15BF0}" type="datetime1">
              <a:rPr lang="nl-NL" smtClean="0"/>
              <a:t>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BAB363-276A-F0F9-2DF0-A6145445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0786DA-9B5A-6662-EBBD-482280D4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7F31D0E-E618-4767-F984-219B39F38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058"/>
          <a:stretch/>
        </p:blipFill>
        <p:spPr>
          <a:xfrm>
            <a:off x="7809978" y="0"/>
            <a:ext cx="438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9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blauw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D42FE-A3A7-2321-6929-7529E706C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06637"/>
          </a:xfr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63BCE6-4E8A-C96A-474A-3CE04F7DA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9144000" cy="1828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D4A0B9-EE36-F3E6-B6BA-D388F8C8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E288-9546-F14D-BDA6-C4CCC13B9227}" type="datetime1">
              <a:rPr lang="nl-NL" smtClean="0"/>
              <a:t>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BAB363-276A-F0F9-2DF0-A6145445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0786DA-9B5A-6662-EBBD-482280D4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7F31D0E-E618-4767-F984-219B39F38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4058"/>
          <a:stretch/>
        </p:blipFill>
        <p:spPr>
          <a:xfrm>
            <a:off x="7809978" y="0"/>
            <a:ext cx="438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4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gras, buiten, boom, veld&#10;&#10;Automatisch gegenereerde beschrijving">
            <a:extLst>
              <a:ext uri="{FF2B5EF4-FFF2-40B4-BE49-F238E27FC236}">
                <a16:creationId xmlns:a16="http://schemas.microsoft.com/office/drawing/2014/main" id="{302131C0-1C73-9588-AD71-B3C583DD87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9940132C-097F-C8BE-9FE2-D0F438F83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B57E3B0-F845-17E1-590A-6437117D8B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764" t="8218" b="7398"/>
          <a:stretch/>
        </p:blipFill>
        <p:spPr>
          <a:xfrm>
            <a:off x="1434230" y="563671"/>
            <a:ext cx="10757770" cy="57870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FD42FE-A3A7-2321-6929-7529E706C4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3565" y="2088584"/>
            <a:ext cx="3633591" cy="268083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l-NL" dirty="0"/>
              <a:t>Vanuit het hart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D4A0B9-EE36-F3E6-B6BA-D388F8C8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F3B9-0EA9-264E-8C98-BE0C0166FEC6}" type="datetime1">
              <a:rPr lang="nl-NL" smtClean="0"/>
              <a:t>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BAB363-276A-F0F9-2DF0-A6145445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0786DA-9B5A-6662-EBBD-482280D49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92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ro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22C469F-5757-8952-A627-FA0D4FB20E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215AA1-9C76-0D1C-A387-9DF93B8E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1728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057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B4553-CF3F-DFB2-4567-03E21172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7285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0E61-7985-6B47-C0E2-F14C934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22A7-18E5-DB42-B3D9-46D723C2324F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9C930C-E67D-2E55-DC7C-0A21B9C9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BBA7F-4CC6-D3C4-EADF-B198336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9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1510B66-82E7-46DD-F3C2-8C9D8EA9F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215AA1-9C76-0D1C-A387-9DF93B8E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1728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E5006D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B4553-CF3F-DFB2-4567-03E21172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7285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0E61-7985-6B47-C0E2-F14C934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82BE-F464-4C43-870A-5304E3B3F444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9C930C-E67D-2E55-DC7C-0A21B9C9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BBA7F-4CC6-D3C4-EADF-B198336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2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B4DD08EC-DA4F-64B4-FEBC-95CCE257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215AA1-9C76-0D1C-A387-9DF93B8E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1728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057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B4553-CF3F-DFB2-4567-03E21172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7285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0E61-7985-6B47-C0E2-F14C934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8EA5-554A-1D4E-A569-0C525E7ABA09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9C930C-E67D-2E55-DC7C-0A21B9C9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BBA7F-4CC6-D3C4-EADF-B198336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91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lucht, water, buiten, boot&#10;&#10;Automatisch gegenereerde beschrijving">
            <a:extLst>
              <a:ext uri="{FF2B5EF4-FFF2-40B4-BE49-F238E27FC236}">
                <a16:creationId xmlns:a16="http://schemas.microsoft.com/office/drawing/2014/main" id="{092325C4-FABC-E057-D88F-A2F34A8BB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455" r="30374"/>
          <a:stretch/>
        </p:blipFill>
        <p:spPr>
          <a:xfrm>
            <a:off x="7331900" y="0"/>
            <a:ext cx="4860100" cy="6858000"/>
          </a:xfrm>
          <a:prstGeom prst="rect">
            <a:avLst/>
          </a:prstGeom>
        </p:spPr>
      </p:pic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F601D597-EC38-24E6-9BA4-17151E5B80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66050" y="0"/>
            <a:ext cx="442595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C645232-F961-5788-1919-F1EA6FB35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507"/>
          <a:stretch/>
        </p:blipFill>
        <p:spPr>
          <a:xfrm>
            <a:off x="0" y="0"/>
            <a:ext cx="113986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215AA1-9C76-0D1C-A387-9DF93B8E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17285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3057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0B4553-CF3F-DFB2-4567-03E21172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7285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810E61-7985-6B47-C0E2-F14C934C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0ACB-FAE7-5249-887F-11E0534F53FF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9C930C-E67D-2E55-DC7C-0A21B9C9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BBA7F-4CC6-D3C4-EADF-B1983360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77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7B7CC18-47BF-EAC7-F53C-D2FC725EF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10D4DA-20C8-9043-20E9-5347341F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386" y="764088"/>
            <a:ext cx="7585010" cy="12933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BE61A1F-5690-E8B9-EBDA-7D237B164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1605" y="764088"/>
            <a:ext cx="2626789" cy="5104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E2A7B6-BC43-AFF6-6A22-869A8294B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5386" y="2057400"/>
            <a:ext cx="758501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1C642F-AC3D-847C-919F-E18A85BF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1B38-1DF5-3D4E-B5B9-9B8AA356F101}" type="datetime1">
              <a:rPr lang="nl-NL" smtClean="0"/>
              <a:t>6-11-2024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1A5F16-5873-03C9-4198-9E001398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1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1519CDB-DA6F-810C-D8DD-44E3A0618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854136-49C6-D195-9152-3A17AA64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71F77B-D512-18A2-4BC5-4FC30877E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0" y="6382011"/>
            <a:ext cx="2743200" cy="1941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03057"/>
                </a:solidFill>
                <a:latin typeface="Cambria" panose="02040503050406030204" pitchFamily="18" charset="0"/>
              </a:defRPr>
            </a:lvl1pPr>
          </a:lstStyle>
          <a:p>
            <a:fld id="{2D0774A3-01AF-7545-BFA4-A934D125E8D9}" type="datetime1">
              <a:rPr lang="nl-NL" smtClean="0"/>
              <a:t>6-11-2024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8AEC34-96E5-B6E7-EDB0-1177A35DA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82011"/>
            <a:ext cx="4114800" cy="1941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876B4C-F6AC-D92A-161D-7D73EC016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5958" y="6382011"/>
            <a:ext cx="307932" cy="19415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03057"/>
                </a:solidFill>
                <a:latin typeface="Cambria" panose="02040503050406030204" pitchFamily="18" charset="0"/>
              </a:defRPr>
            </a:lvl1pPr>
          </a:lstStyle>
          <a:p>
            <a:fld id="{0280DACC-311F-E54F-BB80-EBF24F2E94C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34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1" r:id="rId2"/>
    <p:sldLayoutId id="2147483733" r:id="rId3"/>
    <p:sldLayoutId id="2147483734" r:id="rId4"/>
    <p:sldLayoutId id="2147483722" r:id="rId5"/>
    <p:sldLayoutId id="2147483735" r:id="rId6"/>
    <p:sldLayoutId id="2147483736" r:id="rId7"/>
    <p:sldLayoutId id="2147483742" r:id="rId8"/>
    <p:sldLayoutId id="2147483729" r:id="rId9"/>
    <p:sldLayoutId id="2147483739" r:id="rId10"/>
    <p:sldLayoutId id="2147483740" r:id="rId11"/>
    <p:sldLayoutId id="2147483741" r:id="rId12"/>
    <p:sldLayoutId id="2147483737" r:id="rId13"/>
    <p:sldLayoutId id="2147483738" r:id="rId14"/>
    <p:sldLayoutId id="2147483743" r:id="rId15"/>
    <p:sldLayoutId id="214748374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30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3057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057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3057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3057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3057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hyperlink" Target="http://www.pictofigo.com/freehand-image-search/Custom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hyperlink" Target="https://pixabay.com/nl/vraagteken-opmerking-dupliceren-460864/" TargetMode="External"/><Relationship Id="rId5" Type="http://schemas.openxmlformats.org/officeDocument/2006/relationships/hyperlink" Target="https://svgsilh.com/image/1800993.html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svg"/><Relationship Id="rId9" Type="http://schemas.openxmlformats.org/officeDocument/2006/relationships/hyperlink" Target="https://www.sclera.be/nl/picto/detail/2228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nl/ballon-sjabloon-pictogram-komisch-1345879/" TargetMode="External"/><Relationship Id="rId13" Type="http://schemas.openxmlformats.org/officeDocument/2006/relationships/image" Target="../media/image25.png"/><Relationship Id="rId18" Type="http://schemas.openxmlformats.org/officeDocument/2006/relationships/hyperlink" Target="https://pixabay.com/nl/vectors/zon-weer-weerbericht-zonnige-157126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s://www.publicdomainpictures.net/view-image.php?image=232187&amp;picture=man-holding-gifts" TargetMode="Externa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www.pictofigo.com/freehand-image-search/Customer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freepngimg.com/png/11773-home-picture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png"/><Relationship Id="rId15" Type="http://schemas.openxmlformats.org/officeDocument/2006/relationships/image" Target="../media/image17.png"/><Relationship Id="rId10" Type="http://schemas.openxmlformats.org/officeDocument/2006/relationships/hyperlink" Target="https://maken.wikiwijs.nl/153600/Klantcontact_en_verkoop___kopie_1" TargetMode="External"/><Relationship Id="rId4" Type="http://schemas.openxmlformats.org/officeDocument/2006/relationships/hyperlink" Target="https://svgsilh.com/image/2844484.html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pngall.com/wow-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somersbonmanagement@hotmail.com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421A33-2836-BD6C-125A-CFFF737F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15" name="Afbeelding 14" descr="Afbeelding met kleding, persoon, Menselijk gezicht, meisje&#10;&#10;Automatisch gegenereerde beschrijving">
            <a:extLst>
              <a:ext uri="{FF2B5EF4-FFF2-40B4-BE49-F238E27FC236}">
                <a16:creationId xmlns:a16="http://schemas.microsoft.com/office/drawing/2014/main" id="{DD3434AB-3F86-30DB-E9DE-6FB0B039F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el 2">
            <a:extLst>
              <a:ext uri="{FF2B5EF4-FFF2-40B4-BE49-F238E27FC236}">
                <a16:creationId xmlns:a16="http://schemas.microsoft.com/office/drawing/2014/main" id="{3E741440-538E-457B-8782-695E28E37047}"/>
              </a:ext>
            </a:extLst>
          </p:cNvPr>
          <p:cNvSpPr txBox="1">
            <a:spLocks/>
          </p:cNvSpPr>
          <p:nvPr/>
        </p:nvSpPr>
        <p:spPr>
          <a:xfrm>
            <a:off x="48804" y="2709746"/>
            <a:ext cx="6365135" cy="15436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30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l-NL" dirty="0">
                <a:latin typeface="Arial Black" panose="020B0604020202020204" pitchFamily="34" charset="0"/>
                <a:cs typeface="Arial Black" panose="020B0604020202020204" pitchFamily="34" charset="0"/>
              </a:rPr>
              <a:t>Radenavond sociaal domein </a:t>
            </a:r>
            <a:br>
              <a:rPr lang="nl-NL" b="0" dirty="0"/>
            </a:br>
            <a:r>
              <a:rPr lang="nl-NL" b="0" dirty="0"/>
              <a:t>6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91231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8D8461CC-7927-3DF2-4E21-103FCBE14D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452" y="410454"/>
            <a:ext cx="7817287" cy="663166"/>
          </a:xfrm>
        </p:spPr>
        <p:txBody>
          <a:bodyPr>
            <a:normAutofit/>
          </a:bodyPr>
          <a:lstStyle/>
          <a:p>
            <a:pPr lvl="0"/>
            <a:r>
              <a:rPr lang="nl-NL" sz="3200" dirty="0"/>
              <a:t>Lobby kansengelijkheid</a:t>
            </a:r>
          </a:p>
        </p:txBody>
      </p:sp>
      <p:sp>
        <p:nvSpPr>
          <p:cNvPr id="3" name="Tijdelijke aanduiding voor inhoud 7">
            <a:extLst>
              <a:ext uri="{FF2B5EF4-FFF2-40B4-BE49-F238E27FC236}">
                <a16:creationId xmlns:a16="http://schemas.microsoft.com/office/drawing/2014/main" id="{D6F732B5-6A2C-D3D5-C9F8-0CBC3A9685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86" y="1192964"/>
            <a:ext cx="8802985" cy="5263855"/>
          </a:xfrm>
        </p:spPr>
        <p:txBody>
          <a:bodyPr>
            <a:normAutofit fontScale="92500" lnSpcReduction="10000"/>
          </a:bodyPr>
          <a:lstStyle/>
          <a:p>
            <a:pPr marL="609600" lvl="1" indent="0" defTabSz="609584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b="1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willen de Hervormingsagenda Jeugd invoeren, duidelijkheid over de reikwijdte en  toereikende financiering Jeugdhulp</a:t>
            </a:r>
            <a:endParaRPr lang="nl-NL" sz="1600" dirty="0">
              <a:solidFill>
                <a:srgbClr val="043258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hebben bereikt dat de hervormingsagenda is gestart, het tijdspad van voor de startfoto is aangepast, </a:t>
            </a:r>
            <a:r>
              <a:rPr lang="nl-NL" sz="1600" dirty="0" err="1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reframe</a:t>
            </a: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gemaakt over de beeldvorming jeugdhulp, landelijk tarief </a:t>
            </a:r>
            <a:r>
              <a:rPr lang="nl-NL" sz="1600" dirty="0" err="1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GI’s</a:t>
            </a: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worden ingevoerd.</a:t>
            </a:r>
          </a:p>
          <a:p>
            <a:pPr marL="609600" marR="0" lvl="1" indent="0" algn="l" defTabSz="12191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5006D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Regeerprogramma en de rijksbegroting:</a:t>
            </a: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+   Steun voor bestaande aanpak Hervormingsagenda Jeugd  </a:t>
            </a: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+   Besparing extra 511 miljoen euro vervalt</a:t>
            </a: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endParaRPr lang="nl-NL" sz="1600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willen het T</a:t>
            </a:r>
            <a:r>
              <a:rPr lang="nl-NL" sz="1600" b="1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oekomstscenario kind- en gezinsbescherming inclusief gezinsadvocaat kunnen doorzetten na 2026 en </a:t>
            </a:r>
            <a:r>
              <a:rPr lang="nl-NL" sz="1600" b="1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inclusief financiering</a:t>
            </a:r>
            <a:endParaRPr lang="nl-NL" sz="1600" b="1" dirty="0">
              <a:solidFill>
                <a:srgbClr val="043258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hebben bereikt dat de staatssecretaris en minister zijn geïnformeerd over onze werkwijze en dat Kamerleden 4 oktober op bezoek zijn geweest in Hart van Brabant. </a:t>
            </a:r>
          </a:p>
          <a:p>
            <a:pPr marL="609600" marR="0" lvl="1" indent="0" algn="l" defTabSz="12191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5006D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Regeerprogramma en de rijksbegroting:</a:t>
            </a: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-    Toekomstscenario kind- en gezinsbescherming staat niet genoemd en ook geen budget</a:t>
            </a: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+   Een beschrijving is wel opgenomen</a:t>
            </a: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endParaRPr lang="nl-NL" sz="1600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960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b="1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willen de zorg- en onderwijsarrangementen structureel inbedden op alle scholen</a:t>
            </a: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hebben bereikt dat Zorg in Onderwijstijd tot in de Eerste Kamer is genoemd, Kamerleden van het huidige kabinet 4 oktober op werkbezoek zijn geweest en een rondetafelgesprek    willen aanvragen.</a:t>
            </a:r>
          </a:p>
          <a:p>
            <a:pPr marL="609600" marR="0" lvl="1" indent="0" algn="l" defTabSz="12191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5006D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Wat zien we in het regeerprogramma en de rijksbegroting:</a:t>
            </a: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+   Verbeteren samenwerking onderwijs en jeugdzorg voor inclusief onderwijs</a:t>
            </a:r>
          </a:p>
          <a:p>
            <a:pPr marL="951230" lvl="1" indent="-342900" defTabSz="1219169">
              <a:lnSpc>
                <a:spcPct val="100000"/>
              </a:lnSpc>
              <a:spcBef>
                <a:spcPts val="0"/>
              </a:spcBef>
              <a:buFont typeface="Arial"/>
            </a:pPr>
            <a:endParaRPr lang="nl-NL" sz="1600" b="1" dirty="0">
              <a:solidFill>
                <a:srgbClr val="00206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 defTabSz="1219169">
              <a:lnSpc>
                <a:spcPct val="100000"/>
              </a:lnSpc>
              <a:spcBef>
                <a:spcPts val="0"/>
              </a:spcBef>
              <a:buFont typeface="Arial"/>
            </a:pPr>
            <a:endParaRPr lang="nl-NL" sz="1400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779780" lvl="1" indent="-171450" defTabSz="1219169">
              <a:lnSpc>
                <a:spcPct val="100000"/>
              </a:lnSpc>
              <a:spcBef>
                <a:spcPts val="0"/>
              </a:spcBef>
              <a:buFont typeface="Arial"/>
            </a:pPr>
            <a:endParaRPr lang="nl-NL" sz="1200" b="1" dirty="0">
              <a:solidFill>
                <a:srgbClr val="043258"/>
              </a:solidFill>
              <a:ea typeface="Cambria" panose="02040503050406030204" pitchFamily="18" charset="0"/>
              <a:cs typeface="Arial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A43970-DB6C-A2C3-A3CA-962B942C9652}"/>
              </a:ext>
            </a:extLst>
          </p:cNvPr>
          <p:cNvSpPr txBox="1"/>
          <p:nvPr/>
        </p:nvSpPr>
        <p:spPr>
          <a:xfrm>
            <a:off x="2165957" y="6382009"/>
            <a:ext cx="307933" cy="194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E0D511-C7F8-451A-BF87-B7B20F4F74F6}" type="slidenum">
              <a:rPr lang="nl-NL" sz="800" b="0" i="0" u="none" strike="noStrike" kern="1200" cap="none" spc="0" baseline="0">
                <a:solidFill>
                  <a:srgbClr val="003057"/>
                </a:solidFill>
                <a:uFillTx/>
                <a:latin typeface="Cambria" pitchFamily="18"/>
              </a:rPr>
              <a:t>10</a:t>
            </a:fld>
            <a:endParaRPr lang="nl-NL" sz="800" b="0" i="0" u="none" strike="noStrike" kern="1200" cap="none" spc="0" baseline="0">
              <a:solidFill>
                <a:srgbClr val="003057"/>
              </a:solidFill>
              <a:uFillTx/>
              <a:latin typeface="Cambria" pitchFamily="1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D93637E4-D624-0CFD-E108-3D269F9065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51466" y="2620653"/>
            <a:ext cx="2659141" cy="719727"/>
          </a:xfrm>
        </p:spPr>
        <p:txBody>
          <a:bodyPr/>
          <a:lstStyle/>
          <a:p>
            <a:pPr lvl="0"/>
            <a:r>
              <a:rPr lang="nl-NL" dirty="0"/>
              <a:t>Vragen?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86C683-A922-5DB9-5067-66346FFCFAA5}"/>
              </a:ext>
            </a:extLst>
          </p:cNvPr>
          <p:cNvSpPr txBox="1"/>
          <p:nvPr/>
        </p:nvSpPr>
        <p:spPr>
          <a:xfrm>
            <a:off x="2165957" y="6382009"/>
            <a:ext cx="307933" cy="194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75C80A-2082-4F21-BB36-7644A82F3E58}" type="slidenum">
              <a:rPr lang="nl-NL" sz="800" b="0" i="0" u="none" strike="noStrike" kern="1200" cap="none" spc="0" baseline="0">
                <a:solidFill>
                  <a:srgbClr val="003057"/>
                </a:solidFill>
                <a:uFillTx/>
                <a:latin typeface="Cambria" pitchFamily="18"/>
              </a:rPr>
              <a:t>11</a:t>
            </a:fld>
            <a:endParaRPr lang="nl-NL" sz="800" b="0" i="0" u="none" strike="noStrike" kern="1200" cap="none" spc="0" baseline="0">
              <a:solidFill>
                <a:srgbClr val="003057"/>
              </a:solidFill>
              <a:uFillTx/>
              <a:latin typeface="Cambria" pitchFamily="1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44D3D2D6-7E53-6EF4-C30D-594F599EEC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DB981C-2F1B-F49A-AD32-2D4711D3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D59089-DDF2-1F98-A778-C8F195A4C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58"/>
          <a:stretch/>
        </p:blipFill>
        <p:spPr>
          <a:xfrm>
            <a:off x="7809978" y="0"/>
            <a:ext cx="4382022" cy="6858000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E20FA01E-598C-DC4C-34DB-1DE080D61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05467" y="2990671"/>
            <a:ext cx="10506456" cy="40084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nl-NL" sz="3200" dirty="0"/>
              <a:t>	</a:t>
            </a:r>
            <a:r>
              <a:rPr lang="nl-NL" sz="3600" b="1" dirty="0"/>
              <a:t>Werkcentrum Midden-Brabant</a:t>
            </a:r>
          </a:p>
          <a:p>
            <a:r>
              <a:rPr lang="nl-NL" sz="3200" dirty="0"/>
              <a:t>				</a:t>
            </a:r>
            <a:r>
              <a:rPr lang="nl-NL" sz="2400" b="1" dirty="0"/>
              <a:t>Harry Somers, kwartiermaker</a:t>
            </a:r>
          </a:p>
        </p:txBody>
      </p:sp>
    </p:spTree>
    <p:extLst>
      <p:ext uri="{BB962C8B-B14F-4D97-AF65-F5344CB8AC3E}">
        <p14:creationId xmlns:p14="http://schemas.microsoft.com/office/powerpoint/2010/main" val="73400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951540-7492-72BE-8316-33633129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888"/>
            <a:ext cx="8324088" cy="5196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kwartiermaker wil u graag informeren over de opkomst </a:t>
            </a:r>
            <a:r>
              <a:rPr lang="nl-NL" sz="2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 de regionale werkcentra in Nederland en de vorming van het </a:t>
            </a:r>
            <a:r>
              <a:rPr kumimoji="0" lang="nl-NL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Werkcentrum Midden-Brabant in het bijzonder</a:t>
            </a:r>
            <a:r>
              <a:rPr lang="nl-NL" sz="26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nl-NL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None/>
              <a:tabLst/>
              <a:defRPr/>
            </a:pPr>
            <a:endParaRPr lang="nl-NL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nl-NL" sz="2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36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14</a:t>
            </a:fld>
            <a:endParaRPr lang="nl-NL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ABD6075-5D44-D433-CF59-F67EB7D01C4C}"/>
              </a:ext>
            </a:extLst>
          </p:cNvPr>
          <p:cNvSpPr txBox="1">
            <a:spLocks/>
          </p:cNvSpPr>
          <p:nvPr/>
        </p:nvSpPr>
        <p:spPr>
          <a:xfrm>
            <a:off x="502920" y="466344"/>
            <a:ext cx="9546336" cy="567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LID4096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EED20C-9BB5-8141-6E30-A7AD4BE2FA8C}"/>
              </a:ext>
            </a:extLst>
          </p:cNvPr>
          <p:cNvSpPr txBox="1">
            <a:spLocks/>
          </p:cNvSpPr>
          <p:nvPr/>
        </p:nvSpPr>
        <p:spPr>
          <a:xfrm>
            <a:off x="338327" y="466344"/>
            <a:ext cx="8614480" cy="567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Vooraf</a:t>
            </a:r>
            <a:r>
              <a:rPr lang="nl-NL" sz="26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een verregaande samenwerking van arbeidsmarktpartijen in Nederland is al jarenlang de trend om werkgevers en werkzoekenden beter te kunnen bedienen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Denk aan;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Suwi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-regels, Banenafspraak (Regionaal werkbedrijf),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triplehelix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</a:t>
            </a: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overleggen, </a:t>
            </a:r>
            <a:r>
              <a:rPr lang="nl-NL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Economic</a:t>
            </a: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Boards,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Werkgeversservicepunten (WSP), Leerwerkloket</a:t>
            </a: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(LWL), Regionaal Mobiliteitsteams (RMT), het delen van arbeidsmarktinformatie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6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next step is de vorming van een Werkcentrum in alle 35 arbeidsmarktregio’s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8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B902F-6A60-37C6-5492-357FADF3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2" y="435736"/>
            <a:ext cx="10171176" cy="52792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Wat is een regionaal werkcentrum?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b="1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Een</a:t>
            </a: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 werkcentrum = een regionale toegang (loket) waar inwoners en werkgevers terecht kunnen met alle (hulp)vragen rondom werk, scholing/ontwikkeling, arbeidsbemiddeling en -begeleiding.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De vragen van inwoners en werkgevers worden centraal gesteld in het werkcentrum. Samenwerkende publieke en private partijen bieden er hun ondersteunende </a:t>
            </a:r>
            <a:b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dienstverlening in samenhang en </a:t>
            </a:r>
            <a:r>
              <a:rPr kumimoji="0" lang="nl-NL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ontschot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 aan. Men staat klaar om te helpen bij </a:t>
            </a:r>
            <a:b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de zoektocht naar een (nieuwe of andere) baan, (om)scholing en personeelsvraagstukken.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ea typeface="Cambria" panose="020405030504060302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46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951540-7492-72BE-8316-33633129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508888"/>
            <a:ext cx="10113264" cy="5196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16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DEBD64E-CF68-FD6A-B089-BFC76ACE59BA}"/>
              </a:ext>
            </a:extLst>
          </p:cNvPr>
          <p:cNvSpPr txBox="1"/>
          <p:nvPr/>
        </p:nvSpPr>
        <p:spPr>
          <a:xfrm>
            <a:off x="356616" y="614175"/>
            <a:ext cx="8860956" cy="5135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Aanleiding voor een regionaal werkcentrum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Het kabinet heeft de ambitie om de publiek-private dienstverlening aan inwoners en werkgevers beter te organiseren en meer in samenhang en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ontschot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aan te bieden. Een optimale ondersteuning aan inwoners en werkgevers moet de arbeidsmarkt in balans brengen. Tevens moet er een einde komen aan het ‘doolhof’ van loketten.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Deze ambitie is beschreven in een brief aan de Tweede Kamer van 29 april 2024.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-vergelijk de volgende sheets-</a:t>
            </a:r>
          </a:p>
        </p:txBody>
      </p:sp>
    </p:spTree>
    <p:extLst>
      <p:ext uri="{BB962C8B-B14F-4D97-AF65-F5344CB8AC3E}">
        <p14:creationId xmlns:p14="http://schemas.microsoft.com/office/powerpoint/2010/main" val="52069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C4391730-07F8-4BC0-B27F-DC6DC551B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-46332"/>
            <a:ext cx="12192000" cy="69506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56B189-6F62-4D6C-BC86-AF13B7333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51" y="205575"/>
            <a:ext cx="10783193" cy="6144891"/>
          </a:xfrm>
        </p:spPr>
        <p:txBody>
          <a:bodyPr>
            <a:normAutofit/>
          </a:bodyPr>
          <a:lstStyle/>
          <a:p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  <a:t>				</a:t>
            </a:r>
            <a:endParaRPr lang="nl-NL" sz="1600" b="1" i="1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1441C86-C70C-40A4-BC6A-674536074682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	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BCBB49E-38D8-4DDF-9AE8-159ECD764A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87734" y="2643088"/>
            <a:ext cx="1009650" cy="1905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515CB7-410E-4A13-B9B1-8EDB3E9FA5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919403" y="324128"/>
            <a:ext cx="1287030" cy="128703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CF1BC2E-EEA4-4599-AD15-2DFBA851D3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68327" y="2741067"/>
            <a:ext cx="1287030" cy="128703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F2456F46-D692-4D21-9C78-22BA9C31FC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15395" y="1426801"/>
            <a:ext cx="1287030" cy="128703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BC41FC6-62DB-4B5B-906A-5F6C71E6BE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942436" y="4593747"/>
            <a:ext cx="1287030" cy="128703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F1BF5B3-E57A-4712-8BB1-89C40CBE1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86945" y="4811956"/>
            <a:ext cx="1287030" cy="128703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B613216-0581-47BD-AD94-7AEB8B778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35171" y="596311"/>
            <a:ext cx="1287030" cy="128703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444D9A2-5E47-4FC4-9974-C399AFAC61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402974" y="1215780"/>
            <a:ext cx="1179171" cy="117917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A4363B1-69CD-4600-AF50-128D1200E9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735233" y="967643"/>
            <a:ext cx="1287030" cy="128703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C03940D-F13F-4B38-AB44-2EC0207ED8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998362" y="2966540"/>
            <a:ext cx="1287030" cy="128703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3EB9874-C5D1-4730-AD60-803C0FA4F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73241" y="4593747"/>
            <a:ext cx="1287030" cy="12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97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6B189-6F62-4D6C-BC86-AF13B7333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80" y="205575"/>
            <a:ext cx="10783193" cy="6144891"/>
          </a:xfrm>
        </p:spPr>
        <p:txBody>
          <a:bodyPr>
            <a:normAutofit/>
          </a:bodyPr>
          <a:lstStyle/>
          <a:p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b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</a:br>
            <a:r>
              <a:rPr lang="nl-NL" sz="2700" b="1">
                <a:solidFill>
                  <a:srgbClr val="FFFF00"/>
                </a:solidFill>
                <a:latin typeface="Corbel" panose="020B0503020204020204" pitchFamily="34" charset="0"/>
              </a:rPr>
              <a:t>				</a:t>
            </a:r>
            <a:endParaRPr lang="nl-NL" sz="1600" b="1" i="1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1441C86-C70C-40A4-BC6A-674536074682}"/>
              </a:ext>
            </a:extLst>
          </p:cNvPr>
          <p:cNvSpPr txBox="1"/>
          <p:nvPr/>
        </p:nvSpPr>
        <p:spPr>
          <a:xfrm>
            <a:off x="3048000" y="32381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	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F18580-F6DD-4B2A-9BA1-295178E51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624" y="4479425"/>
            <a:ext cx="4782170" cy="2391085"/>
          </a:xfrm>
          <a:prstGeom prst="rect">
            <a:avLst/>
          </a:prstGeom>
        </p:spPr>
      </p:pic>
      <p:pic>
        <p:nvPicPr>
          <p:cNvPr id="24" name="Afbeelding 23" descr="Afbeelding met tekst, teken&#10;&#10;Automatisch gegenereerde beschrijving">
            <a:extLst>
              <a:ext uri="{FF2B5EF4-FFF2-40B4-BE49-F238E27FC236}">
                <a16:creationId xmlns:a16="http://schemas.microsoft.com/office/drawing/2014/main" id="{6021108D-7FE4-4BCF-BEEA-3D22643FC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561278" y="1208581"/>
            <a:ext cx="6470155" cy="5573536"/>
          </a:xfrm>
          <a:prstGeom prst="rect">
            <a:avLst/>
          </a:prstGeom>
        </p:spPr>
      </p:pic>
      <p:pic>
        <p:nvPicPr>
          <p:cNvPr id="14" name="Afbeelding 13" descr="Afbeelding met silhouet&#10;&#10;Automatisch gegenereerde beschrijving">
            <a:extLst>
              <a:ext uri="{FF2B5EF4-FFF2-40B4-BE49-F238E27FC236}">
                <a16:creationId xmlns:a16="http://schemas.microsoft.com/office/drawing/2014/main" id="{BBA41276-954A-45FE-91A3-8184F4309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20922" y="2952520"/>
            <a:ext cx="2134496" cy="1726602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0576FB3-886E-45E0-B118-D171D760E0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979882" y="3363451"/>
            <a:ext cx="1216575" cy="684323"/>
          </a:xfrm>
          <a:prstGeom prst="rect">
            <a:avLst/>
          </a:prstGeom>
        </p:spPr>
      </p:pic>
      <p:pic>
        <p:nvPicPr>
          <p:cNvPr id="27" name="Afbeelding 26" descr="Afbeelding met tekst, silhouet&#10;&#10;Automatisch gegenereerde beschrijving">
            <a:extLst>
              <a:ext uri="{FF2B5EF4-FFF2-40B4-BE49-F238E27FC236}">
                <a16:creationId xmlns:a16="http://schemas.microsoft.com/office/drawing/2014/main" id="{9B87E857-CB36-4FBE-A24F-98CACE92BF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115960" y="4260562"/>
            <a:ext cx="2565752" cy="2565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Pijl: links 29">
            <a:extLst>
              <a:ext uri="{FF2B5EF4-FFF2-40B4-BE49-F238E27FC236}">
                <a16:creationId xmlns:a16="http://schemas.microsoft.com/office/drawing/2014/main" id="{ECA54CA0-F3C4-4BED-8A10-23CD9E8011C4}"/>
              </a:ext>
            </a:extLst>
          </p:cNvPr>
          <p:cNvSpPr/>
          <p:nvPr/>
        </p:nvSpPr>
        <p:spPr>
          <a:xfrm flipV="1">
            <a:off x="7632492" y="5212362"/>
            <a:ext cx="1709963" cy="662151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F10A1C82-FB19-41FE-98A6-6203798507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554656" y="3398990"/>
            <a:ext cx="1689615" cy="1070702"/>
          </a:xfrm>
          <a:prstGeom prst="rect">
            <a:avLst/>
          </a:prstGeom>
        </p:spPr>
      </p:pic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BD321B0-D0C2-496F-ACC6-550989B69E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002240" y="4479425"/>
            <a:ext cx="1009650" cy="1905000"/>
          </a:xfrm>
          <a:prstGeom prst="rect">
            <a:avLst/>
          </a:prstGeom>
        </p:spPr>
      </p:pic>
      <p:pic>
        <p:nvPicPr>
          <p:cNvPr id="4" name="Afbeelding 3" descr="Afbeelding met silhouet, vectorafbeeldingen&#10;&#10;Automatisch gegenereerde beschrijving">
            <a:extLst>
              <a:ext uri="{FF2B5EF4-FFF2-40B4-BE49-F238E27FC236}">
                <a16:creationId xmlns:a16="http://schemas.microsoft.com/office/drawing/2014/main" id="{113572BC-CE8F-47EC-B005-7707E80ADE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402348" y="472390"/>
            <a:ext cx="1399174" cy="13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19</a:t>
            </a:fld>
            <a:endParaRPr lang="nl-NL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ABD6075-5D44-D433-CF59-F67EB7D01C4C}"/>
              </a:ext>
            </a:extLst>
          </p:cNvPr>
          <p:cNvSpPr txBox="1">
            <a:spLocks/>
          </p:cNvSpPr>
          <p:nvPr/>
        </p:nvSpPr>
        <p:spPr>
          <a:xfrm>
            <a:off x="502920" y="466344"/>
            <a:ext cx="9546336" cy="567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LID4096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4699D3E-8029-7071-D294-D13D3FF1EC8F}"/>
              </a:ext>
            </a:extLst>
          </p:cNvPr>
          <p:cNvSpPr txBox="1"/>
          <p:nvPr/>
        </p:nvSpPr>
        <p:spPr>
          <a:xfrm>
            <a:off x="329184" y="466344"/>
            <a:ext cx="8174736" cy="621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 contouren / karakteristieken van een werkcentrum zien er zo uit: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lle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35 arbeidsmarktregio’s zijn verplicht om uiterlijk 1-1-2026 een werkcentrum gevormd te hebben.</a:t>
            </a:r>
            <a:endParaRPr lang="nl-NL" sz="2000" noProof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innen een werkcentrum werken gemeenten + UWV + onderwijs + SBB + sociale partners + </a:t>
            </a: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sociaal ontwikkel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bedrijven samen. </a:t>
            </a:r>
            <a:endParaRPr lang="nl-NL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Een werkcentrum kent  een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fysieke ingang/loket + website + telefonische toegang.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</a:t>
            </a:r>
            <a:r>
              <a:rPr lang="nl-NL" sz="20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 huidige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loketten LWL, RMT en WSP worden ondergebracht in het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werkcentru</a:t>
            </a: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Het werkcentrum is er voor werkgevers en werkzoekenden en biedt informatie, advies en ondersteuning + toeleiding naar de samenwerkende arbeidsmarktpartijen (als meer ondersteuning nodig is). Daarbij geldt ‘</a:t>
            </a:r>
            <a:r>
              <a:rPr lang="nl-NL" sz="20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 wrong door</a:t>
            </a: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 wordt met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arbeidsmarktgi</a:t>
            </a:r>
            <a:r>
              <a:rPr lang="nl-NL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dsen</a:t>
            </a: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gewerkt.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3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B5456D-D2DD-B37C-28E2-D48A2F22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0DACC-311F-E54F-BB80-EBF24F2E94CB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D13E8E1A-B7F0-8303-2BF2-E4F65B7CE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32884"/>
              </p:ext>
            </p:extLst>
          </p:nvPr>
        </p:nvGraphicFramePr>
        <p:xfrm>
          <a:off x="374073" y="777497"/>
          <a:ext cx="11248420" cy="42215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2316">
                  <a:extLst>
                    <a:ext uri="{9D8B030D-6E8A-4147-A177-3AD203B41FA5}">
                      <a16:colId xmlns:a16="http://schemas.microsoft.com/office/drawing/2014/main" val="1981241205"/>
                    </a:ext>
                  </a:extLst>
                </a:gridCol>
                <a:gridCol w="9646104">
                  <a:extLst>
                    <a:ext uri="{9D8B030D-6E8A-4147-A177-3AD203B41FA5}">
                      <a16:colId xmlns:a16="http://schemas.microsoft.com/office/drawing/2014/main" val="3519650905"/>
                    </a:ext>
                  </a:extLst>
                </a:gridCol>
              </a:tblGrid>
              <a:tr h="637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nl-NL" sz="18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kern="1200" dirty="0">
                          <a:solidFill>
                            <a:srgbClr val="E5006D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Programma</a:t>
                      </a:r>
                      <a:endParaRPr lang="nl-NL" sz="1800" b="1" dirty="0">
                        <a:solidFill>
                          <a:srgbClr val="E5006D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66712"/>
                  </a:ext>
                </a:extLst>
              </a:tr>
              <a:tr h="4778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1800" b="1" kern="1200" dirty="0">
                          <a:solidFill>
                            <a:srgbClr val="003057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19.30 uur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1" cap="none" baseline="0" dirty="0">
                          <a:solidFill>
                            <a:srgbClr val="E5006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Welkom en opening </a:t>
                      </a:r>
                      <a:endParaRPr lang="nl-NL" sz="1800" b="1" cap="none" baseline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125730"/>
                  </a:ext>
                </a:extLst>
              </a:tr>
              <a:tr h="558902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buNone/>
                      </a:pPr>
                      <a:r>
                        <a:rPr lang="nl-NL" sz="1800" b="1" kern="1200" dirty="0">
                          <a:solidFill>
                            <a:srgbClr val="003057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19.35 uur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nl-NL" sz="1800" b="1" kern="1200" noProof="0" dirty="0">
                          <a:solidFill>
                            <a:srgbClr val="E5006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Presentatie lobby sociaal domein</a:t>
                      </a:r>
                      <a:endParaRPr lang="en-US" sz="1800" b="1" kern="1200" noProof="0" dirty="0">
                        <a:solidFill>
                          <a:srgbClr val="E5006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nl-NL" sz="1600" b="0" i="0" u="none" strike="noStrike" cap="none" baseline="0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Door Beate van der Ploeg – over het regeerprogramma, de miljoenennota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nl-NL" sz="1600" b="0" i="0" u="none" strike="noStrike" cap="none" baseline="0" noProof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 de stand van zaken lobby sociaal</a:t>
                      </a:r>
                    </a:p>
                    <a:p>
                      <a:pPr lvl="0">
                        <a:lnSpc>
                          <a:spcPct val="100000"/>
                        </a:lnSpc>
                        <a:buNone/>
                      </a:pPr>
                      <a:endParaRPr lang="nl-NL" sz="1800" b="0" i="0" u="none" strike="noStrike" cap="none" baseline="0" noProof="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030249"/>
                  </a:ext>
                </a:extLst>
              </a:tr>
              <a:tr h="7385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1800" b="1" kern="1200" dirty="0">
                          <a:solidFill>
                            <a:srgbClr val="003057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20:35 </a:t>
                      </a:r>
                      <a:r>
                        <a:rPr lang="nl-NL" sz="1800" b="1" kern="1200" noProof="0" dirty="0">
                          <a:solidFill>
                            <a:srgbClr val="003057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uur</a:t>
                      </a:r>
                      <a:endParaRPr lang="nl-NL" sz="1800" b="1" kern="1200" dirty="0">
                        <a:solidFill>
                          <a:srgbClr val="003057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1" dirty="0">
                          <a:solidFill>
                            <a:srgbClr val="E5006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Presentatie Werkcentrum Midden-Brabant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i="0" u="none" strike="noStrike" kern="1200" cap="none" baseline="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Door Harry Somers</a:t>
                      </a:r>
                      <a:endParaRPr lang="nl-NL" sz="1600" b="1" dirty="0">
                        <a:solidFill>
                          <a:srgbClr val="E5006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785039"/>
                  </a:ext>
                </a:extLst>
              </a:tr>
              <a:tr h="5574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1800" b="1" kern="1200" dirty="0">
                          <a:solidFill>
                            <a:srgbClr val="003057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21.25 </a:t>
                      </a:r>
                      <a:r>
                        <a:rPr lang="nl-NL" sz="1800" b="1" kern="1200" noProof="0" dirty="0">
                          <a:solidFill>
                            <a:srgbClr val="003057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uur</a:t>
                      </a:r>
                      <a:endParaRPr lang="nl-NL" sz="1800" b="1" kern="1200" dirty="0">
                        <a:solidFill>
                          <a:srgbClr val="003057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1" dirty="0">
                          <a:solidFill>
                            <a:srgbClr val="E5006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Plenaire afronding</a:t>
                      </a:r>
                      <a:endParaRPr lang="nl-NL" sz="18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314375"/>
                  </a:ext>
                </a:extLst>
              </a:tr>
              <a:tr h="6371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nl-NL" sz="1800" b="1" kern="1200" dirty="0">
                          <a:solidFill>
                            <a:srgbClr val="003057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21.30 uur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1" dirty="0">
                          <a:solidFill>
                            <a:srgbClr val="E5006D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/>
                        </a:rPr>
                        <a:t>Informele afsluiting</a:t>
                      </a:r>
                      <a:endParaRPr lang="nl-NL" sz="1800" b="1" dirty="0">
                        <a:solidFill>
                          <a:srgbClr val="E5006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nl-NL" sz="1800" b="1" dirty="0">
                        <a:solidFill>
                          <a:srgbClr val="E5006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688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340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20</a:t>
            </a:fld>
            <a:endParaRPr lang="nl-NL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ABD6075-5D44-D433-CF59-F67EB7D01C4C}"/>
              </a:ext>
            </a:extLst>
          </p:cNvPr>
          <p:cNvSpPr txBox="1">
            <a:spLocks/>
          </p:cNvSpPr>
          <p:nvPr/>
        </p:nvSpPr>
        <p:spPr>
          <a:xfrm>
            <a:off x="502920" y="466344"/>
            <a:ext cx="9546336" cy="567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LID4096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4699D3E-8029-7071-D294-D13D3FF1EC8F}"/>
              </a:ext>
            </a:extLst>
          </p:cNvPr>
          <p:cNvSpPr txBox="1"/>
          <p:nvPr/>
        </p:nvSpPr>
        <p:spPr>
          <a:xfrm>
            <a:off x="207647" y="248362"/>
            <a:ext cx="8606998" cy="6646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 contouren / karakteristieken van een werkcentrum zien er zo uit (vervolg</a:t>
            </a:r>
            <a:r>
              <a:rPr lang="nl-NL" sz="26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erkzoekenden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en werkgevers met hun vragen rondom werk, scholing, loopbaan en personeel staan centraal, niet het organisatiebelang van de partijen.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 koersen er op duurzame arbeidsinzet + inzet van onbenut talent + een leven lang ontwikkelen.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 werkcentrum wordt bestuurd door een regionaal beraad dat werkt met een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meerjarenarbeidsmarktbeleidsagenda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(5 jaar) en een uitvoeringsagenda (2 jaar).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 centrumgemeente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is samen met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UWV </a:t>
            </a: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verantwoordelijk voor 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 vorming van het werkcentrum in een regio.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 centrumgemeente krijgt geld van het Rijk voor de organisatie van het </a:t>
            </a:r>
            <a:b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werkcentrum + een tijdelijk impulsbudget tot 2034 voor dienstverleningsarrangementen, projecten en programma’s.          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00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B902F-6A60-37C6-5492-357FADF3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7" y="435736"/>
            <a:ext cx="10398575" cy="614042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(extra sheet) </a:t>
            </a:r>
            <a:r>
              <a:rPr lang="nl-NL" sz="26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Besturing / governance werkcentrum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Het werkcentrum is een netwerksamenwerking van partijen, het is </a:t>
            </a:r>
            <a:r>
              <a:rPr lang="nl-NL" u="sng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geen</a:t>
            </a: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juridische entiteit.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Het ministerie schrijft een samenwerkingsovereenkomst voor (model komt eind november).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Voor de besturing wordt een regionaal beraad voorgeschreven in iedere regio; bestuurders van de partijen zijn lid. In onze regio zijn straks 3 wethouders lid van het regionaal beraad (R. </a:t>
            </a:r>
            <a:r>
              <a:rPr lang="nl-NL" dirty="0" err="1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Grashoff</a:t>
            </a: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, G. </a:t>
            </a:r>
            <a:r>
              <a:rPr lang="nl-NL" dirty="0" err="1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Overmans</a:t>
            </a: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, T. </a:t>
            </a:r>
            <a:r>
              <a:rPr lang="nl-NL" dirty="0" err="1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Blankers</a:t>
            </a: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) waardoor verbinding met poho AP en Regio Hart van Brabant is gemaakt.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Het regionaal beraad zorgt voor een meerjarenbeleidsagenda en een uitvoeringsagenda met verbinding naar onderwijs, economie, publieke opgaven, </a:t>
            </a:r>
            <a:r>
              <a:rPr lang="nl-NL" dirty="0" err="1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HCA’s</a:t>
            </a: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, etc.</a:t>
            </a:r>
          </a:p>
          <a:p>
            <a:pPr>
              <a:lnSpc>
                <a:spcPct val="10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Centrumgemeente en UWV zijn samen verantwoordelijk voor de organisatie van het werkcentrum en het regionaal beraad.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Er wordt ook een landelijk beraad opgericht vanuit het Rijk.</a:t>
            </a:r>
          </a:p>
          <a:p>
            <a:pPr marL="0" indent="0">
              <a:lnSpc>
                <a:spcPct val="110000"/>
              </a:lnSpc>
              <a:buClr>
                <a:srgbClr val="003057"/>
              </a:buClr>
              <a:buNone/>
              <a:defRPr/>
            </a:pPr>
            <a:endParaRPr lang="nl-NL" sz="2100" dirty="0">
              <a:solidFill>
                <a:srgbClr val="00206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003057"/>
              </a:buClr>
              <a:buNone/>
              <a:defRPr/>
            </a:pPr>
            <a:endParaRPr lang="nl-NL" sz="2100" dirty="0">
              <a:solidFill>
                <a:srgbClr val="00206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ea typeface="Cambria" panose="020405030504060302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80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B902F-6A60-37C6-5492-357FADF3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1" y="362166"/>
            <a:ext cx="10398575" cy="614042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(extra sheet) </a:t>
            </a:r>
            <a:r>
              <a:rPr lang="nl-NL" sz="26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Financiën werkcentrum</a:t>
            </a:r>
            <a:endParaRPr kumimoji="0" lang="nl-N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003057"/>
              </a:buClr>
              <a:buNone/>
              <a:defRPr/>
            </a:pPr>
            <a:endParaRPr lang="nl-NL" sz="1100" dirty="0">
              <a:solidFill>
                <a:srgbClr val="00206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Vanuit het Rijk komen er 2 geldstromen voor ieder werkcentrum: 1. structureel € 785.000 per jaar voor de organisatie, inrichting en exploitatie + 2. een impulsbudget tot 2034 met  tijdelijk geld als stimulans voor de samenwerking, dienstverlening en arrangementen. 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Het geld wordt in een decentralisatie-uitkering verstrekt aan de centrumgemeente, die                in formele zin de verantwoordelijkheid heeft. Het regionaal beraad legt een advies                  voor m.b.t. de middelen aan de centrumgemeente die formeel beslist.  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In 2027 evalueert het Rijk de inzet van het impulsbudget en stelt zo nodig bij.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De sociale partners zijn nog in onderhandeling met het Rijk over hun inzet                            rondom van werk-naar-werk en middelen die zij daarvoor ontvangen.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Van de € 785.000 gaat € 135.000 rechtstreeks naar UWV als bijdrage</a:t>
            </a: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voor hun inzet.</a:t>
            </a:r>
          </a:p>
          <a:p>
            <a:pPr marL="0" indent="0">
              <a:lnSpc>
                <a:spcPct val="110000"/>
              </a:lnSpc>
              <a:buClr>
                <a:srgbClr val="003057"/>
              </a:buClr>
              <a:buNone/>
              <a:defRPr/>
            </a:pPr>
            <a:endParaRPr lang="nl-NL" sz="2100" dirty="0">
              <a:solidFill>
                <a:srgbClr val="00206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003057"/>
              </a:buClr>
              <a:buNone/>
              <a:defRPr/>
            </a:pPr>
            <a:endParaRPr lang="nl-NL" sz="2100" dirty="0">
              <a:solidFill>
                <a:srgbClr val="00206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ea typeface="Cambria" panose="020405030504060302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890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B902F-6A60-37C6-5492-357FADF3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1" y="435736"/>
            <a:ext cx="10398575" cy="52792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Hoe gaan we het doen in onze regio Midden-Brabant?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We streven naar een operationeel werkcentrum in Midden-Brabant per 1 november 2024</a:t>
            </a: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Een projectorganisatie met een kwartiermaker, ontwikkelgroep en allerlei werkgroepen is 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sinds februari druk met de ontwikkeling van werkprocessen/klantreizen, communicatie, 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website visie/missie, governance, regionale menukaart, samenwerkingsconvenant, 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locatiekeuze en inrichting, begrotingen, bemensing, et cetera, et cetera.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Er komen drie fysieke locaties; 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1. Op de begane grond Burgemeester Brokxlaan 1680 (Spoorzone Tilburg)</a:t>
            </a:r>
            <a:br>
              <a:rPr lang="nl-NL" noProof="0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nl-NL" noProof="0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2.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 Een steunpunt/front-office in de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LocHal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 (Tilburg)</a:t>
            </a: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3. Een satelliet in de bibliotheek te Waalwijk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Later ook mobiele oplossingen of spreekuren op meer plaatsen in de regio. </a:t>
            </a:r>
            <a:br>
              <a:rPr kumimoji="0" lang="nl-NL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En er komt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een website en telefonisch kanaal.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9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B902F-6A60-37C6-5492-357FADF3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81" y="877169"/>
            <a:ext cx="10150787" cy="453565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Hoe gaan we het doen in onze regio Midden-Brabant (vervolg)?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>
                <a:srgbClr val="003057"/>
              </a:buClr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De klantvraag stellen we centraal bij dienstverlening (</a:t>
            </a:r>
            <a:r>
              <a:rPr kumimoji="0" lang="nl-NL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no wrong door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, multidisciplinair teamoverleg, regionale menukaart).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We willen het werkcentrum behalve een laagdrempelige toegang voor de klanten ook </a:t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een ontmoetingsplek voor de arbeidsmarktprofessionals laten zijn (kennisdeling).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Het werkcentrum moet een plek zijn waar volop events, projecten, werkcafés,                      groepsaanpakken opgezet worden om klanten proactief te benaderen.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003057"/>
              </a:buClr>
              <a:buNone/>
              <a:defRPr/>
            </a:pPr>
            <a:endParaRPr lang="nl-NL" dirty="0">
              <a:solidFill>
                <a:srgbClr val="00206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ea typeface="Cambria" panose="020405030504060302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65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AD98F-44B7-C5A1-E6BA-17C5F9664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BE9451-5759-23C3-BF12-5FC62E94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151" y="814107"/>
            <a:ext cx="10398575" cy="52792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Hoe gaan we het doen in onze regio Midden-Brabant (vervolg)?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We starten met een fundering/basale vorm in 2024 en in de jaren 2025 e.v. kan het werkcentrum verder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doorontwikkelen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 (meer aanbod, meer verbonden partijen, </a:t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meer </a:t>
            </a:r>
            <a:r>
              <a:rPr kumimoji="0" lang="nl-NL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ontschotte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 dienstverlening).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Nu (medio oktober) liggen we op koers met de planning en zijn we druk met de </a:t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voorbereidingen/ implementatie om 1 november 2024 de deuren te kunnen </a:t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openen.</a:t>
            </a:r>
          </a:p>
          <a:p>
            <a:pPr marL="0" indent="0">
              <a:lnSpc>
                <a:spcPct val="110000"/>
              </a:lnSpc>
              <a:buClr>
                <a:srgbClr val="003057"/>
              </a:buClr>
              <a:buNone/>
              <a:defRPr/>
            </a:pPr>
            <a:endParaRPr lang="nl-NL" dirty="0">
              <a:solidFill>
                <a:srgbClr val="00206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ea typeface="Cambria" panose="020405030504060302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F69433-D785-12F4-97BF-868DFE9C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111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951540-7492-72BE-8316-33633129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508888"/>
            <a:ext cx="10113264" cy="5196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514350" marR="0" lvl="0" indent="-51435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26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DEBD64E-CF68-FD6A-B089-BFC76ACE59BA}"/>
              </a:ext>
            </a:extLst>
          </p:cNvPr>
          <p:cNvSpPr txBox="1"/>
          <p:nvPr/>
        </p:nvSpPr>
        <p:spPr>
          <a:xfrm>
            <a:off x="646545" y="1570182"/>
            <a:ext cx="8892772" cy="217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Zijn er nog vragen / opmerkingen / suggesties?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l-NL" sz="3600" b="1" dirty="0">
              <a:solidFill>
                <a:srgbClr val="002060"/>
              </a:solidFill>
              <a:latin typeface="Avenir Next LT Pro"/>
            </a:endParaRP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Later m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eer informatie? De kwartiermaker staat voor u klaar. 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Contact via 0630539171 of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somersbonmanagement@hotmail.com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4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27</a:t>
            </a:fld>
            <a:endParaRPr lang="nl-NL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ABD6075-5D44-D433-CF59-F67EB7D01C4C}"/>
              </a:ext>
            </a:extLst>
          </p:cNvPr>
          <p:cNvSpPr txBox="1">
            <a:spLocks/>
          </p:cNvSpPr>
          <p:nvPr/>
        </p:nvSpPr>
        <p:spPr>
          <a:xfrm>
            <a:off x="502920" y="466344"/>
            <a:ext cx="9546336" cy="567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LID4096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F537E1-F76E-9062-3835-F1C61E968550}"/>
              </a:ext>
            </a:extLst>
          </p:cNvPr>
          <p:cNvSpPr txBox="1"/>
          <p:nvPr/>
        </p:nvSpPr>
        <p:spPr>
          <a:xfrm>
            <a:off x="502920" y="580684"/>
            <a:ext cx="9158315" cy="355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 slot dank ik u hartelijk voor uw aandacht !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l-NL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l-NL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9858EB0-261F-FBEB-2C15-F57A341A5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588" y="3099094"/>
            <a:ext cx="1822862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69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B902F-6A60-37C6-5492-357FADF3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38" y="603902"/>
            <a:ext cx="8763422" cy="52792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(extra sheet) Risico’s en mogelijke knelpunten m.b.t. de werkcentra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Het Rijk stelt niet heel erg veel geld beschikbaar voor de organisatie (loket / bemensing / communicatie) van de werkcentra.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Calibri" panose="020F0502020204030204" pitchFamily="34" charset="0"/>
              </a:rPr>
              <a:t>Gegevensregistratie en de uitwisseling van gegevens tussen de publieke en private             partijen blijft een ingewikkeld vraagstuk. </a:t>
            </a:r>
          </a:p>
          <a:p>
            <a:pPr>
              <a:lnSpc>
                <a:spcPct val="110000"/>
              </a:lnSpc>
              <a:buClr>
                <a:srgbClr val="003057"/>
              </a:buClr>
              <a:defRPr/>
            </a:pPr>
            <a:r>
              <a:rPr lang="nl-NL" dirty="0">
                <a:solidFill>
                  <a:srgbClr val="00206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’Ontschotting’ (= inzet van elkaars instrumenten en dienstverlening) botst met aanbestedingsregels.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l-NL" sz="2100" dirty="0">
              <a:solidFill>
                <a:srgbClr val="00206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l-NL" sz="2100" dirty="0">
              <a:solidFill>
                <a:srgbClr val="00206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7EAF3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dirty="0">
              <a:ea typeface="Cambria" panose="020405030504060302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CC0DA4-46BE-9277-1A75-A75BA33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659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79CB6E1-D30E-56A8-ED4E-E0B3C9F1E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C9642C-1CEC-BBAB-09C6-004667C1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29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76EB23E-FD0E-BB59-A8F2-8FB182F3D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505670"/>
            <a:ext cx="9144000" cy="923330"/>
          </a:xfrm>
        </p:spPr>
        <p:txBody>
          <a:bodyPr/>
          <a:lstStyle/>
          <a:p>
            <a:r>
              <a:rPr lang="nl-NL">
                <a:latin typeface="Arial Black"/>
              </a:rPr>
              <a:t>Plenaire afronding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81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79CB6E1-D30E-56A8-ED4E-E0B3C9F1E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C9642C-1CEC-BBAB-09C6-004667C1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DACC-311F-E54F-BB80-EBF24F2E94CB}" type="slidenum">
              <a:rPr lang="nl-NL" smtClean="0"/>
              <a:t>3</a:t>
            </a:fld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76EB23E-FD0E-BB59-A8F2-8FB182F3D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505670"/>
            <a:ext cx="9144000" cy="923330"/>
          </a:xfrm>
        </p:spPr>
        <p:txBody>
          <a:bodyPr/>
          <a:lstStyle/>
          <a:p>
            <a:r>
              <a:rPr lang="nl-NL">
                <a:latin typeface="Arial Black"/>
              </a:rPr>
              <a:t>Welkom!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945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1A9AA6-95BC-A6D6-019F-D76E63482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Postadres</a:t>
            </a:r>
            <a:br>
              <a:rPr lang="nl-NL" b="1" dirty="0"/>
            </a:br>
            <a:r>
              <a:rPr lang="nl-NL" dirty="0"/>
              <a:t>postbus 788</a:t>
            </a:r>
            <a:br>
              <a:rPr lang="nl-NL" dirty="0"/>
            </a:br>
            <a:r>
              <a:rPr lang="nl-NL" dirty="0"/>
              <a:t>5000 AT Tilburg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Bezoekadres</a:t>
            </a:r>
            <a:br>
              <a:rPr lang="nl-NL" b="1" dirty="0"/>
            </a:br>
            <a:r>
              <a:rPr lang="nl-NL" dirty="0"/>
              <a:t>Burgemeester Brokxlaan 12</a:t>
            </a:r>
            <a:br>
              <a:rPr lang="nl-NL" dirty="0"/>
            </a:br>
            <a:r>
              <a:rPr lang="nl-NL" dirty="0"/>
              <a:t>5041 SB  Tilburg</a:t>
            </a:r>
            <a:br>
              <a:rPr lang="nl-NL" dirty="0"/>
            </a:br>
            <a:r>
              <a:rPr lang="nl-NL" i="1" dirty="0"/>
              <a:t>Gebouw 88, tweede verdieping</a:t>
            </a:r>
            <a:br>
              <a:rPr lang="nl-NL" i="1" dirty="0"/>
            </a:br>
            <a:br>
              <a:rPr lang="nl-NL" i="1" dirty="0"/>
            </a:br>
            <a:r>
              <a:rPr lang="nl-NL" dirty="0"/>
              <a:t>T.  013 - 744 04 06</a:t>
            </a:r>
            <a:br>
              <a:rPr lang="nl-NL" dirty="0"/>
            </a:br>
            <a:r>
              <a:rPr lang="nl-NL" b="1" dirty="0" err="1">
                <a:solidFill>
                  <a:srgbClr val="E5006D"/>
                </a:solidFill>
              </a:rPr>
              <a:t>info@regio-hartvanbrabant.nl</a:t>
            </a:r>
            <a:br>
              <a:rPr lang="nl-NL" dirty="0"/>
            </a:br>
            <a:r>
              <a:rPr lang="nl-NL" b="1" dirty="0">
                <a:solidFill>
                  <a:srgbClr val="E5006D"/>
                </a:solidFill>
              </a:rPr>
              <a:t>regio-</a:t>
            </a:r>
            <a:r>
              <a:rPr lang="nl-NL" b="1" dirty="0" err="1">
                <a:solidFill>
                  <a:srgbClr val="E5006D"/>
                </a:solidFill>
              </a:rPr>
              <a:t>hartvanbrabant.nl</a:t>
            </a:r>
            <a:endParaRPr lang="nl-NL" dirty="0">
              <a:solidFill>
                <a:srgbClr val="E5006D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67EF9AD-2C82-4EC8-B02F-BAAEB57D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12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FA670-6D07-946F-CABB-637BF89F2E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6603" y="1945321"/>
            <a:ext cx="9144000" cy="955358"/>
          </a:xfrm>
        </p:spPr>
        <p:txBody>
          <a:bodyPr/>
          <a:lstStyle/>
          <a:p>
            <a:pPr lvl="0"/>
            <a:r>
              <a:rPr lang="nl-NL"/>
              <a:t>Lobby Sociaal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157618-F606-491D-B23F-C22FE8169F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8203" y="3429000"/>
            <a:ext cx="9144000" cy="1828800"/>
          </a:xfrm>
        </p:spPr>
        <p:txBody>
          <a:bodyPr lIns="0" tIns="0" rIns="0" bIns="0">
            <a:normAutofit fontScale="92500" lnSpcReduction="20000"/>
          </a:bodyPr>
          <a:lstStyle/>
          <a:p>
            <a:pPr marL="0" lvl="0" indent="0">
              <a:buNone/>
            </a:pPr>
            <a:endParaRPr lang="nl-NL" sz="360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nl-NL" sz="3200">
                <a:solidFill>
                  <a:srgbClr val="FFFFFF"/>
                </a:solidFill>
                <a:latin typeface="Arial"/>
                <a:cs typeface="Arial"/>
              </a:rPr>
              <a:t>6 november 2024</a:t>
            </a:r>
          </a:p>
          <a:p>
            <a:pPr marL="0" lvl="0" indent="0">
              <a:buNone/>
            </a:pPr>
            <a:r>
              <a:rPr lang="nl-NL" sz="3200">
                <a:solidFill>
                  <a:srgbClr val="FFFFFF"/>
                </a:solidFill>
                <a:latin typeface="Arial"/>
                <a:cs typeface="Arial"/>
              </a:rPr>
              <a:t>Beate van der Ploeg</a:t>
            </a:r>
          </a:p>
          <a:p>
            <a:pPr marL="0" indent="0">
              <a:buNone/>
            </a:pPr>
            <a:r>
              <a:rPr lang="nl-NL" sz="3200">
                <a:solidFill>
                  <a:srgbClr val="FFFFFF"/>
                </a:solidFill>
                <a:latin typeface="Arial"/>
                <a:cs typeface="Arial"/>
              </a:rPr>
              <a:t>Lobbyist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A10C1B-489C-07BA-39A1-7EEB9C19F62D}"/>
              </a:ext>
            </a:extLst>
          </p:cNvPr>
          <p:cNvSpPr txBox="1"/>
          <p:nvPr/>
        </p:nvSpPr>
        <p:spPr>
          <a:xfrm>
            <a:off x="2165957" y="6382009"/>
            <a:ext cx="307933" cy="194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6BF86035-0613-8476-A916-9F3505B6EE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606" y="1200168"/>
            <a:ext cx="1961558" cy="625459"/>
          </a:xfrm>
        </p:spPr>
        <p:txBody>
          <a:bodyPr>
            <a:normAutofit/>
          </a:bodyPr>
          <a:lstStyle/>
          <a:p>
            <a:pPr lvl="0"/>
            <a:r>
              <a:rPr lang="nl-NL" sz="3200" dirty="0"/>
              <a:t>Inhoud</a:t>
            </a:r>
          </a:p>
        </p:txBody>
      </p:sp>
      <p:sp>
        <p:nvSpPr>
          <p:cNvPr id="3" name="Tijdelijke aanduiding voor inhoud 7">
            <a:extLst>
              <a:ext uri="{FF2B5EF4-FFF2-40B4-BE49-F238E27FC236}">
                <a16:creationId xmlns:a16="http://schemas.microsoft.com/office/drawing/2014/main" id="{51DA1528-515C-EC53-3493-904C98BBBFC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NL" dirty="0"/>
          </a:p>
          <a:p>
            <a:pPr lvl="0">
              <a:lnSpc>
                <a:spcPct val="70000"/>
              </a:lnSpc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Regeerprogramma en Miljoenennota</a:t>
            </a:r>
          </a:p>
          <a:p>
            <a:pPr lvl="0">
              <a:lnSpc>
                <a:spcPct val="70000"/>
              </a:lnSpc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Stand van zaken lobby sociaal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3190E1-7FF6-98D2-E0D7-B59FAD846CB5}"/>
              </a:ext>
            </a:extLst>
          </p:cNvPr>
          <p:cNvSpPr txBox="1"/>
          <p:nvPr/>
        </p:nvSpPr>
        <p:spPr>
          <a:xfrm>
            <a:off x="2165957" y="6382009"/>
            <a:ext cx="307933" cy="194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D7834E8-1996-407A-9265-DB4A5B56C458}" type="slidenum">
              <a:rPr lang="nl-NL" sz="800" b="0" i="0" u="none" strike="noStrike" kern="1200" cap="none" spc="0" baseline="0">
                <a:solidFill>
                  <a:srgbClr val="003057"/>
                </a:solidFill>
                <a:uFillTx/>
                <a:latin typeface="Cambria" pitchFamily="18"/>
              </a:rPr>
              <a:t>5</a:t>
            </a:fld>
            <a:endParaRPr lang="nl-NL" sz="800" b="0" i="0" u="none" strike="noStrike" kern="1200" cap="none" spc="0" baseline="0">
              <a:solidFill>
                <a:srgbClr val="003057"/>
              </a:solidFill>
              <a:uFillTx/>
              <a:latin typeface="Cambria" pitchFamily="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AFBACD59-8DF7-5BB4-93FB-6E88E2B2F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6441" y="272766"/>
            <a:ext cx="9964916" cy="1040239"/>
          </a:xfrm>
        </p:spPr>
        <p:txBody>
          <a:bodyPr>
            <a:normAutofit/>
          </a:bodyPr>
          <a:lstStyle/>
          <a:p>
            <a:pPr lvl="0"/>
            <a:r>
              <a:rPr lang="nl-NL" sz="3200" dirty="0"/>
              <a:t>Regeerprogramma en miljoenennota</a:t>
            </a:r>
          </a:p>
        </p:txBody>
      </p:sp>
      <p:sp>
        <p:nvSpPr>
          <p:cNvPr id="3" name="Tijdelijke aanduiding voor inhoud 7">
            <a:extLst>
              <a:ext uri="{FF2B5EF4-FFF2-40B4-BE49-F238E27FC236}">
                <a16:creationId xmlns:a16="http://schemas.microsoft.com/office/drawing/2014/main" id="{0F346281-05DE-3424-4EC4-AAD96E7202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2533" y="941033"/>
            <a:ext cx="8715203" cy="5586349"/>
          </a:xfrm>
        </p:spPr>
        <p:txBody>
          <a:bodyPr>
            <a:normAutofit/>
          </a:bodyPr>
          <a:lstStyle/>
          <a:p>
            <a:pPr marL="609600" lvl="1" indent="0" defTabSz="1219169">
              <a:lnSpc>
                <a:spcPct val="70000"/>
              </a:lnSpc>
              <a:spcBef>
                <a:spcPts val="0"/>
              </a:spcBef>
              <a:buNone/>
            </a:pPr>
            <a:endParaRPr lang="nl-NL" sz="5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70000"/>
              </a:lnSpc>
              <a:buNone/>
            </a:pPr>
            <a:endParaRPr lang="nl-NL" sz="1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lnSpc>
                <a:spcPct val="70000"/>
              </a:lnSpc>
              <a:buNone/>
            </a:pPr>
            <a:endParaRPr lang="nl-NL" sz="12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nl-NL" b="1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Wat zien we:</a:t>
            </a:r>
          </a:p>
          <a:p>
            <a:pPr>
              <a:lnSpc>
                <a:spcPct val="70000"/>
              </a:lnSpc>
            </a:pPr>
            <a:r>
              <a:rPr lang="nl-NL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Financiële middelen zijn niet in balans</a:t>
            </a:r>
          </a:p>
          <a:p>
            <a:pPr>
              <a:lnSpc>
                <a:spcPct val="70000"/>
              </a:lnSpc>
            </a:pPr>
            <a:r>
              <a:rPr lang="nl-NL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Tegenstrijdigheden ambities en budget</a:t>
            </a:r>
          </a:p>
          <a:p>
            <a:pPr>
              <a:lnSpc>
                <a:spcPct val="70000"/>
              </a:lnSpc>
            </a:pPr>
            <a:r>
              <a:rPr lang="nl-NL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Aandacht bestaanszekerheid maar het blijft pleisters plakken	</a:t>
            </a:r>
          </a:p>
          <a:p>
            <a:pPr>
              <a:lnSpc>
                <a:spcPct val="70000"/>
              </a:lnSpc>
            </a:pPr>
            <a:r>
              <a:rPr lang="nl-NL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Strenge maatregelen asiel en migratie</a:t>
            </a:r>
          </a:p>
          <a:p>
            <a:pPr>
              <a:lnSpc>
                <a:spcPct val="100000"/>
              </a:lnSpc>
            </a:pPr>
            <a:r>
              <a:rPr lang="nl-NL" dirty="0" err="1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Wmo</a:t>
            </a:r>
            <a:r>
              <a:rPr lang="nl-NL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 wordt niet genoemd (regeerprogramma) wel aparte financieringsstroom en extra middelen</a:t>
            </a:r>
          </a:p>
          <a:p>
            <a:pPr>
              <a:lnSpc>
                <a:spcPct val="70000"/>
              </a:lnSpc>
            </a:pPr>
            <a:r>
              <a:rPr lang="nl-NL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Hervormingsagenda Jeugd gaat door en onderzoek naar budget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De bezuiniging op gezondheidspreventie 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De generieke bezuiniging van 10% op Specifieke Uitkeringen (SPUK) 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Gebiedsgericht werken en regionale verschillen mogen er zijn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E46444-21BC-A839-D72D-EF4D5D601814}"/>
              </a:ext>
            </a:extLst>
          </p:cNvPr>
          <p:cNvSpPr txBox="1"/>
          <p:nvPr/>
        </p:nvSpPr>
        <p:spPr>
          <a:xfrm>
            <a:off x="2165957" y="6382009"/>
            <a:ext cx="307933" cy="194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505EAF-1013-43BD-A36A-021C8C0FF8D5}" type="slidenum">
              <a:rPr lang="nl-NL" sz="800" b="0" i="0" u="none" strike="noStrike" kern="1200" cap="none" spc="0" baseline="0">
                <a:solidFill>
                  <a:srgbClr val="003057"/>
                </a:solidFill>
                <a:uFillTx/>
                <a:latin typeface="Cambria" pitchFamily="18"/>
              </a:rPr>
              <a:t>6</a:t>
            </a:fld>
            <a:endParaRPr lang="nl-NL" sz="800" b="0" i="0" u="none" strike="noStrike" kern="1200" cap="none" spc="0" baseline="0">
              <a:solidFill>
                <a:srgbClr val="003057"/>
              </a:solidFill>
              <a:uFillTx/>
              <a:latin typeface="Cambria" pitchFamily="1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516D2B45-713C-B805-EF73-E47C58D0F9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278" y="332001"/>
            <a:ext cx="7817287" cy="729154"/>
          </a:xfrm>
        </p:spPr>
        <p:txBody>
          <a:bodyPr>
            <a:normAutofit/>
          </a:bodyPr>
          <a:lstStyle/>
          <a:p>
            <a:pPr lvl="0"/>
            <a:r>
              <a:rPr lang="nl-NL" sz="3200" dirty="0"/>
              <a:t>Lobby financiën en verhoudingen</a:t>
            </a:r>
          </a:p>
        </p:txBody>
      </p:sp>
      <p:sp>
        <p:nvSpPr>
          <p:cNvPr id="3" name="Tijdelijke aanduiding voor inhoud 7">
            <a:extLst>
              <a:ext uri="{FF2B5EF4-FFF2-40B4-BE49-F238E27FC236}">
                <a16:creationId xmlns:a16="http://schemas.microsoft.com/office/drawing/2014/main" id="{A7C8318F-FCBB-4184-734A-B8A15A7E52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127333" y="1162207"/>
            <a:ext cx="8372414" cy="5310565"/>
          </a:xfrm>
        </p:spPr>
        <p:txBody>
          <a:bodyPr>
            <a:normAutofit/>
          </a:bodyPr>
          <a:lstStyle/>
          <a:p>
            <a:pPr marL="609600" lvl="1" indent="0" defTabSz="1219169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b="1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We willen voldoende budget jeugdhulp, Wmo en P-wet </a:t>
            </a:r>
          </a:p>
          <a:p>
            <a:pPr marL="609600" lvl="1" indent="0" defTabSz="1219169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We hebben minder bezuiniging jeugdhulp bereikt en houdbaarheidsonderzoeken voor Wmo en jeugdhulp.</a:t>
            </a:r>
          </a:p>
          <a:p>
            <a:pPr marL="609600" marR="0" lvl="1" indent="0" algn="l" defTabSz="12191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5006D"/>
                </a:solidFill>
                <a:effectLst/>
                <a:uLnTx/>
                <a:uFillTx/>
                <a:ea typeface="Cambria" panose="02040503050406030204" pitchFamily="18" charset="0"/>
                <a:cs typeface="Arial"/>
              </a:rPr>
              <a:t>Wat zien we in het regeerprogramma en de rijksbegroting:</a:t>
            </a:r>
            <a:endParaRPr lang="nl-NL" sz="1600" b="0" i="0" u="none" strike="noStrike" kern="1200" cap="none" spc="0" normalizeH="0" baseline="0" noProof="0" dirty="0">
              <a:ln>
                <a:noFill/>
              </a:ln>
              <a:solidFill>
                <a:srgbClr val="E5006D"/>
              </a:solidFill>
              <a:effectLst/>
              <a:uLnTx/>
              <a:uFillTx/>
              <a:ea typeface="Cambria" panose="02040503050406030204" pitchFamily="18" charset="0"/>
              <a:cs typeface="Arial"/>
            </a:endParaRPr>
          </a:p>
          <a:p>
            <a:pPr marL="894080" lvl="1" indent="-285750" defTabSz="1219169">
              <a:lnSpc>
                <a:spcPct val="120000"/>
              </a:lnSpc>
              <a:spcBef>
                <a:spcPts val="0"/>
              </a:spcBef>
              <a:buChar char="-"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Ravijn 2026</a:t>
            </a:r>
          </a:p>
          <a:p>
            <a:pPr marL="894080" lvl="1" indent="-285750" defTabSz="1219169">
              <a:lnSpc>
                <a:spcPct val="120000"/>
              </a:lnSpc>
              <a:spcBef>
                <a:spcPts val="0"/>
              </a:spcBef>
              <a:buChar char="-"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Korting Specifieke Uitkering naar €438 (10%) </a:t>
            </a:r>
          </a:p>
          <a:p>
            <a:pPr marL="608330" lvl="1" indent="0" defTabSz="1219169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+   Specifieke uitkeringen worden in 2026 omgezet in Algemene Uitkering en  </a:t>
            </a:r>
          </a:p>
          <a:p>
            <a:pPr marL="608330" lvl="1" indent="0" defTabSz="1219169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     bijzondere fondsuitkering</a:t>
            </a:r>
            <a:endParaRPr lang="nl-NL" dirty="0">
              <a:solidFill>
                <a:srgbClr val="E5006D"/>
              </a:solidFill>
              <a:ea typeface="Cambria" panose="02040503050406030204" pitchFamily="18" charset="0"/>
            </a:endParaRPr>
          </a:p>
          <a:p>
            <a:pPr marL="608330" lvl="1" indent="0" defTabSz="1219169">
              <a:lnSpc>
                <a:spcPct val="120000"/>
              </a:lnSpc>
              <a:spcBef>
                <a:spcPts val="0"/>
              </a:spcBef>
              <a:buNone/>
            </a:pPr>
            <a:endParaRPr lang="nl-NL" sz="1600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8330" lvl="1" indent="0" defTabSz="1219169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b="1" dirty="0">
                <a:solidFill>
                  <a:srgbClr val="002060"/>
                </a:solidFill>
                <a:ea typeface="Cambria" panose="02040503050406030204" pitchFamily="18" charset="0"/>
                <a:cs typeface="Arial"/>
              </a:rPr>
              <a:t>We willen gelijkwaardige bestuurlijke verhoudingen</a:t>
            </a:r>
            <a:endParaRPr lang="nl-NL" sz="1600" dirty="0">
              <a:solidFill>
                <a:srgbClr val="7F7F7F"/>
              </a:solidFill>
              <a:ea typeface="Cambria" panose="02040503050406030204" pitchFamily="18" charset="0"/>
              <a:cs typeface="Arial"/>
            </a:endParaRPr>
          </a:p>
          <a:p>
            <a:pPr marL="608330" lvl="1" indent="0" defTabSz="1219169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We hebben bereikt dat we onderwerpen agenderen bij zes ministeries en dat zij</a:t>
            </a:r>
          </a:p>
          <a:p>
            <a:pPr marL="608330" lvl="1" indent="0" defTabSz="1219169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15 november op bezoek komen voor doorbraak vereenvoudiging aanpak en financiering in het onderwijs en zorg en veiligheid. </a:t>
            </a:r>
            <a:endParaRPr lang="nl-NL" dirty="0">
              <a:ea typeface="Cambria" panose="02040503050406030204" pitchFamily="18" charset="0"/>
            </a:endParaRPr>
          </a:p>
          <a:p>
            <a:pPr marL="609600" marR="0" lvl="1" indent="0" algn="l" defTabSz="12191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5006D"/>
                </a:solidFill>
                <a:effectLst/>
                <a:uLnTx/>
                <a:uFillTx/>
                <a:ea typeface="Cambria" panose="02040503050406030204" pitchFamily="18" charset="0"/>
                <a:cs typeface="Arial"/>
              </a:rPr>
              <a:t>Wat zien we in het regeerprogramma en de rijksbegroting:</a:t>
            </a:r>
            <a:endParaRPr lang="nl-NL" sz="1600" b="0" i="0" u="none" strike="noStrike" kern="1200" cap="none" spc="0" normalizeH="0" baseline="0" noProof="0" dirty="0">
              <a:ln>
                <a:noFill/>
              </a:ln>
              <a:solidFill>
                <a:srgbClr val="E5006D"/>
              </a:solidFill>
              <a:effectLst/>
              <a:uLnTx/>
              <a:uFillTx/>
              <a:ea typeface="Cambria" panose="02040503050406030204" pitchFamily="18" charset="0"/>
              <a:cs typeface="Arial"/>
            </a:endParaRPr>
          </a:p>
          <a:p>
            <a:pPr marL="608330" lvl="1" indent="0" defTabSz="609584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+   Afspraken met medeoverheden over betrokkenheid en overhedenoverleg</a:t>
            </a:r>
          </a:p>
          <a:p>
            <a:pPr marL="608330" lvl="1" indent="0" defTabSz="609584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+   Uitvoerbaarheidstoets Decentrale Overheden (UDO)</a:t>
            </a:r>
          </a:p>
          <a:p>
            <a:pPr marL="608330" lvl="1" indent="0" defTabSz="609584">
              <a:lnSpc>
                <a:spcPct val="120000"/>
              </a:lnSpc>
              <a:spcBef>
                <a:spcPts val="0"/>
              </a:spcBef>
              <a:buNone/>
            </a:pPr>
            <a:endParaRPr lang="nl-NL" sz="1600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894080" lvl="1" indent="-285750" defTabSz="609584">
              <a:lnSpc>
                <a:spcPct val="120000"/>
              </a:lnSpc>
              <a:spcBef>
                <a:spcPts val="0"/>
              </a:spcBef>
            </a:pPr>
            <a:endParaRPr lang="nl-NL" dirty="0">
              <a:ea typeface="Cambria" panose="02040503050406030204" pitchFamily="18" charset="0"/>
              <a:cs typeface="Arial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2C0077-B445-7F41-3184-C5761B6C0E95}"/>
              </a:ext>
            </a:extLst>
          </p:cNvPr>
          <p:cNvSpPr txBox="1"/>
          <p:nvPr/>
        </p:nvSpPr>
        <p:spPr>
          <a:xfrm>
            <a:off x="2165957" y="6382009"/>
            <a:ext cx="307933" cy="194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1EFA1B-9623-4D1D-A105-35EB586D23BE}" type="slidenum">
              <a:rPr lang="nl-NL" sz="800" b="0" i="0" u="none" strike="noStrike" kern="1200" cap="none" spc="0" baseline="0">
                <a:solidFill>
                  <a:srgbClr val="003057"/>
                </a:solidFill>
                <a:uFillTx/>
                <a:latin typeface="Cambria" pitchFamily="18"/>
              </a:rPr>
              <a:t>7</a:t>
            </a:fld>
            <a:endParaRPr lang="nl-NL" sz="800" b="0" i="0" u="none" strike="noStrike" kern="1200" cap="none" spc="0" baseline="0">
              <a:solidFill>
                <a:srgbClr val="003057"/>
              </a:solidFill>
              <a:uFillTx/>
              <a:latin typeface="Cambria" pitchFamily="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5832ECD0-C324-DFC5-E42A-A783563BE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1386" y="475991"/>
            <a:ext cx="7817287" cy="616032"/>
          </a:xfrm>
        </p:spPr>
        <p:txBody>
          <a:bodyPr>
            <a:normAutofit/>
          </a:bodyPr>
          <a:lstStyle/>
          <a:p>
            <a:pPr lvl="0"/>
            <a:r>
              <a:rPr lang="nl-NL" sz="3200" dirty="0"/>
              <a:t>Lobby bestaanszekerheid</a:t>
            </a:r>
          </a:p>
        </p:txBody>
      </p:sp>
      <p:sp>
        <p:nvSpPr>
          <p:cNvPr id="3" name="Tijdelijke aanduiding voor inhoud 7">
            <a:extLst>
              <a:ext uri="{FF2B5EF4-FFF2-40B4-BE49-F238E27FC236}">
                <a16:creationId xmlns:a16="http://schemas.microsoft.com/office/drawing/2014/main" id="{E1A7842E-BD9B-13F6-4267-708F97D459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322865"/>
            <a:ext cx="8769096" cy="5535135"/>
          </a:xfrm>
        </p:spPr>
        <p:txBody>
          <a:bodyPr>
            <a:noAutofit/>
          </a:bodyPr>
          <a:lstStyle/>
          <a:p>
            <a:pPr marL="608965" marR="0" lvl="1" indent="0" algn="l" defTabSz="609584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43258"/>
                </a:solidFill>
                <a:effectLst/>
                <a:uLnTx/>
                <a:uFillTx/>
                <a:ea typeface="Cambria" panose="02040503050406030204" pitchFamily="18" charset="0"/>
                <a:cs typeface="Arial"/>
              </a:rPr>
              <a:t>We willen uitstel objectief verdeelmodel Beschermd Wonen​ en voldoende doorstroom naar woningen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ea typeface="Cambria" panose="02040503050406030204" pitchFamily="18" charset="0"/>
              <a:cs typeface="Arial"/>
            </a:endParaRPr>
          </a:p>
          <a:p>
            <a:pPr marL="608965" marR="0" lvl="1" indent="0" algn="l" defTabSz="609584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43258"/>
                </a:solidFill>
                <a:effectLst/>
                <a:uLnTx/>
                <a:uFillTx/>
                <a:ea typeface="Cambria" panose="02040503050406030204" pitchFamily="18" charset="0"/>
                <a:cs typeface="Arial"/>
              </a:rPr>
              <a:t>We hebben bereikt dat het woonplaatsbeginsel is uitgesteld en daarmee voorlopig de doordecentralisatie en het objectief verdeelmodel.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rgbClr val="043258"/>
              </a:solidFill>
              <a:effectLst/>
              <a:uLnTx/>
              <a:uFillTx/>
              <a:ea typeface="Cambria" panose="02040503050406030204" pitchFamily="18" charset="0"/>
              <a:cs typeface="Arial"/>
            </a:endParaRPr>
          </a:p>
          <a:p>
            <a:pPr marL="60960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endParaRPr lang="nl-NL" sz="1400" b="1" dirty="0">
              <a:solidFill>
                <a:srgbClr val="043258"/>
              </a:solidFill>
              <a:ea typeface="Cambria" panose="02040503050406030204" pitchFamily="18" charset="0"/>
              <a:cs typeface="Arial"/>
            </a:endParaRPr>
          </a:p>
          <a:p>
            <a:pPr marL="60960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400" b="1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We willen een voldoende en voorspelbaar inkomen voor iedereen </a:t>
            </a:r>
            <a:endParaRPr lang="nl-NL" sz="1400" dirty="0">
              <a:ea typeface="Cambria" panose="02040503050406030204" pitchFamily="18" charset="0"/>
              <a:cs typeface="Arial"/>
            </a:endParaRPr>
          </a:p>
          <a:p>
            <a:pPr marL="60833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400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We hebben bereikt dat samenwonen op proef landelijk voorbeeld is en conclusies rapporten sociaal minimum sluiten aan bij onze brede definitie. </a:t>
            </a:r>
          </a:p>
          <a:p>
            <a:pPr marL="609600" marR="0" lvl="1" indent="0" algn="l" defTabSz="12191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5006D"/>
                </a:solidFill>
                <a:effectLst/>
                <a:uLnTx/>
                <a:uFillTx/>
                <a:ea typeface="Cambria" panose="02040503050406030204" pitchFamily="18" charset="0"/>
                <a:cs typeface="Arial"/>
              </a:rPr>
              <a:t>Wat zien we in het regeerprogramma en de rijksbegroting:</a:t>
            </a:r>
            <a:endParaRPr lang="nl-NL" sz="1400" b="0" i="0" u="none" strike="noStrike" kern="1200" cap="none" spc="0" normalizeH="0" baseline="0" noProof="0" dirty="0">
              <a:ln>
                <a:noFill/>
              </a:ln>
              <a:solidFill>
                <a:srgbClr val="E5006D"/>
              </a:solidFill>
              <a:effectLst/>
              <a:uLnTx/>
              <a:uFillTx/>
              <a:ea typeface="Cambria" panose="02040503050406030204" pitchFamily="18" charset="0"/>
              <a:cs typeface="Arial"/>
            </a:endParaRPr>
          </a:p>
          <a:p>
            <a:pPr marL="60833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4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-     Werk is de basis voor bestaanszekerheid</a:t>
            </a:r>
          </a:p>
          <a:p>
            <a:pPr marL="894080" lvl="1" indent="-285750" defTabSz="1219169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nl-NL" sz="14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Geen aanpassing minimum loon</a:t>
            </a:r>
          </a:p>
          <a:p>
            <a:pPr marL="894080" lvl="1" indent="-285750" defTabSz="1219169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nl-NL" sz="14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Meer toeslagen</a:t>
            </a:r>
          </a:p>
          <a:p>
            <a:pPr marL="894080" lvl="1" indent="-285750" defTabSz="1219169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nl-NL" sz="14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Werkende armen en kinderarmoede staan centraal </a:t>
            </a:r>
          </a:p>
          <a:p>
            <a:pPr marL="60833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4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+    De brede definitie van bestaanszekerheid wordt genoemd</a:t>
            </a:r>
            <a:endParaRPr lang="nl-NL" sz="1400" dirty="0">
              <a:solidFill>
                <a:srgbClr val="E5006D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960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endParaRPr lang="nl-NL" sz="1400" dirty="0">
              <a:solidFill>
                <a:srgbClr val="043258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960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400" b="1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We willen een fundamentele wijziging van de participatiewet </a:t>
            </a:r>
          </a:p>
          <a:p>
            <a:pPr marL="60833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400" dirty="0">
                <a:solidFill>
                  <a:srgbClr val="043258"/>
                </a:solidFill>
                <a:ea typeface="Cambria" panose="02040503050406030204" pitchFamily="18" charset="0"/>
                <a:cs typeface="Arial"/>
              </a:rPr>
              <a:t>We hebben bereikt dat vertrouwen het uitgangspunt is binnen de wetswijziging en schrijven mee.</a:t>
            </a:r>
          </a:p>
          <a:p>
            <a:pPr marL="60833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5006D"/>
                </a:solidFill>
                <a:effectLst/>
                <a:uLnTx/>
                <a:uFillTx/>
                <a:ea typeface="Cambria" panose="02040503050406030204" pitchFamily="18" charset="0"/>
                <a:cs typeface="Arial"/>
              </a:rPr>
              <a:t>Wat zien we in het regeerprogramma en de rijksbegroting:</a:t>
            </a:r>
            <a:endParaRPr lang="nl-NL" sz="1400" dirty="0">
              <a:solidFill>
                <a:srgbClr val="E5006D"/>
              </a:solidFill>
              <a:ea typeface="Cambria" panose="02040503050406030204" pitchFamily="18" charset="0"/>
              <a:cs typeface="Arial"/>
            </a:endParaRPr>
          </a:p>
          <a:p>
            <a:pPr marL="60833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14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+   Herziening P-wet wordt doorgezet </a:t>
            </a:r>
          </a:p>
          <a:p>
            <a:pPr marL="608330" lvl="1" indent="0" defTabSz="1219169">
              <a:lnSpc>
                <a:spcPct val="110000"/>
              </a:lnSpc>
              <a:spcBef>
                <a:spcPts val="0"/>
              </a:spcBef>
              <a:buNone/>
            </a:pPr>
            <a:endParaRPr lang="nl-NL" sz="1600" b="1" i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8330" lvl="1" indent="0" defTabSz="609584">
              <a:lnSpc>
                <a:spcPct val="100000"/>
              </a:lnSpc>
              <a:spcBef>
                <a:spcPts val="0"/>
              </a:spcBef>
              <a:buNone/>
            </a:pPr>
            <a:endParaRPr lang="nl-NL" sz="1600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br>
              <a:rPr lang="nl-NL" sz="1600" dirty="0"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nl-NL" sz="1600" dirty="0">
                <a:ea typeface="Cambria" panose="02040503050406030204" pitchFamily="18" charset="0"/>
                <a:cs typeface="Arial" panose="020B0604020202020204" pitchFamily="34" charset="0"/>
              </a:rPr>
            </a:br>
            <a:endParaRPr lang="nl-NL" sz="1600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>
              <a:lnSpc>
                <a:spcPct val="70000"/>
              </a:lnSpc>
            </a:pPr>
            <a:endParaRPr lang="nl-NL" sz="1600" dirty="0">
              <a:ea typeface="Cambria" panose="020405030504060302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3A429F-8AA2-A419-C4C4-2FC78A92E9CF}"/>
              </a:ext>
            </a:extLst>
          </p:cNvPr>
          <p:cNvSpPr txBox="1"/>
          <p:nvPr/>
        </p:nvSpPr>
        <p:spPr>
          <a:xfrm>
            <a:off x="2165957" y="6382009"/>
            <a:ext cx="307933" cy="194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CDAD5C-6BE7-44ED-A3CA-F7C7662CE3C7}" type="slidenum">
              <a:rPr/>
              <a:t>8</a:t>
            </a:fld>
            <a:endParaRPr lang="nl-NL" sz="800" b="0" i="0" u="none" strike="noStrike" kern="1200" cap="none" spc="0" baseline="0">
              <a:solidFill>
                <a:srgbClr val="003057"/>
              </a:solidFill>
              <a:uFillTx/>
              <a:latin typeface="Cambria" pitchFamily="1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:a16="http://schemas.microsoft.com/office/drawing/2014/main" id="{73CACF32-2AC9-4591-AFF6-76CCB3BC78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9058" y="402837"/>
            <a:ext cx="8550894" cy="775514"/>
          </a:xfrm>
        </p:spPr>
        <p:txBody>
          <a:bodyPr>
            <a:normAutofit/>
          </a:bodyPr>
          <a:lstStyle/>
          <a:p>
            <a:pPr lvl="0"/>
            <a:r>
              <a:rPr lang="nl-NL" sz="3200" dirty="0"/>
              <a:t>Lobby gezondheid </a:t>
            </a:r>
          </a:p>
        </p:txBody>
      </p:sp>
      <p:sp>
        <p:nvSpPr>
          <p:cNvPr id="3" name="Tijdelijke aanduiding voor inhoud 7">
            <a:extLst>
              <a:ext uri="{FF2B5EF4-FFF2-40B4-BE49-F238E27FC236}">
                <a16:creationId xmlns:a16="http://schemas.microsoft.com/office/drawing/2014/main" id="{DF542730-21F4-AB52-A8CA-72A9E7C2FE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733" y="1310326"/>
            <a:ext cx="8994259" cy="4687528"/>
          </a:xfrm>
        </p:spPr>
        <p:txBody>
          <a:bodyPr>
            <a:normAutofit fontScale="92500" lnSpcReduction="10000"/>
          </a:bodyPr>
          <a:lstStyle/>
          <a:p>
            <a:pPr marL="60960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b="1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willen door met het Integraal Zorg Akkoord (IZA) en Gezond en Actief Leven Akkoord (GALA) met de juiste randvoorwaarden</a:t>
            </a:r>
            <a:endParaRPr lang="nl-NL" sz="1600" dirty="0"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hebben een gezamenlijke inzet op preventie bereikt en aandacht voor ggz en ouderenzorg.</a:t>
            </a:r>
          </a:p>
          <a:p>
            <a:pPr marL="609600" marR="0" lvl="1" indent="0" algn="l" defTabSz="12191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5006D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Regeerprogramma en de rijksbegroting:</a:t>
            </a:r>
          </a:p>
          <a:p>
            <a:pPr marL="894080" lvl="1" indent="-285750" defTabSz="1219169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/>
              </a:rPr>
              <a:t>Bezuinigingen op gezondheidspreventie, financiering stopt in 2026</a:t>
            </a:r>
          </a:p>
          <a:p>
            <a:pPr marL="894080" lvl="1" indent="-285750" defTabSz="1219169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Btw-verhoging sport en cultuur</a:t>
            </a: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endParaRPr lang="nl-NL" sz="1600" dirty="0">
              <a:solidFill>
                <a:srgbClr val="043258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960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b="1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willen dat het abonnementstarief </a:t>
            </a:r>
            <a:r>
              <a:rPr lang="nl-NL" sz="1600" b="1" dirty="0" err="1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Wmo</a:t>
            </a:r>
            <a:r>
              <a:rPr lang="nl-NL" sz="1600" b="1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van tafel gaat</a:t>
            </a:r>
          </a:p>
          <a:p>
            <a:pPr marL="60960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hebben bereikt dat er een houdbaarheidsonderzoek is ingesteld.</a:t>
            </a:r>
          </a:p>
          <a:p>
            <a:pPr marL="609600" marR="0" lvl="1" indent="0" algn="l" defTabSz="12191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5006D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Regeerprogramma en de rijksbegroting:</a:t>
            </a:r>
          </a:p>
          <a:p>
            <a:pPr marL="60960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+   </a:t>
            </a:r>
            <a:r>
              <a:rPr lang="nl-NL" sz="1600" dirty="0" err="1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Wmo</a:t>
            </a: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wordt een financieringsvorm en extra financiële middelen in 2026</a:t>
            </a: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endParaRPr lang="nl-NL" sz="1600" dirty="0">
              <a:solidFill>
                <a:srgbClr val="043258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833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b="1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willen de plekken in verpleeghuizen voor ouderen behouden</a:t>
            </a:r>
            <a:endParaRPr lang="nl-NL" sz="1600" dirty="0">
              <a:solidFill>
                <a:srgbClr val="043258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960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hebben bereikt dat behoud van verpleegplekken in propositie VNG is geland met aandacht voor dreigende krimp intramurale zorg en daarmee verhoging van de druk op de </a:t>
            </a:r>
            <a:r>
              <a:rPr lang="nl-NL" sz="1600" dirty="0" err="1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Wmo</a:t>
            </a: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609600" marR="0" lvl="1" indent="0" algn="l" defTabSz="12191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E5006D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Regeerprogramma en de rijksbegroting:</a:t>
            </a:r>
          </a:p>
          <a:p>
            <a:pPr marL="609600" lvl="1" indent="0" defTabSz="1219169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+   600 miljoen voor ouderenzorg </a:t>
            </a:r>
            <a:r>
              <a:rPr lang="nl-NL" sz="1600" dirty="0" err="1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wlz</a:t>
            </a:r>
            <a:r>
              <a:rPr lang="nl-NL" sz="1600" dirty="0">
                <a:solidFill>
                  <a:srgbClr val="E5006D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vanaf 2027</a:t>
            </a:r>
          </a:p>
          <a:p>
            <a:pPr marL="609600" lvl="1" indent="0" defTabSz="1219169">
              <a:lnSpc>
                <a:spcPct val="80000"/>
              </a:lnSpc>
              <a:spcBef>
                <a:spcPts val="0"/>
              </a:spcBef>
              <a:buNone/>
            </a:pPr>
            <a:endParaRPr lang="nl-NL" sz="1600" dirty="0">
              <a:solidFill>
                <a:srgbClr val="043258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833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b="1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We willen een landelijke aanpak zorgfraude  </a:t>
            </a:r>
            <a:endParaRPr lang="nl-NL" sz="1600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60833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43258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We hebben bereikt dat</a:t>
            </a: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Hart van Brabant de landelijke proeftuin is en de grootste</a:t>
            </a:r>
          </a:p>
          <a:p>
            <a:pPr marL="60833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600" dirty="0">
                <a:solidFill>
                  <a:srgbClr val="043258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coalitiepartij op werkbezoek wil komen. </a:t>
            </a:r>
            <a:endParaRPr lang="nl-NL" sz="1600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</a:pPr>
            <a:endParaRPr lang="nl-NL" sz="1700" dirty="0">
              <a:ea typeface="Cambria" panose="02040503050406030204" pitchFamily="18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23A160-5A4A-20FA-CF2F-C9DFF58D3341}"/>
              </a:ext>
            </a:extLst>
          </p:cNvPr>
          <p:cNvSpPr txBox="1"/>
          <p:nvPr/>
        </p:nvSpPr>
        <p:spPr>
          <a:xfrm>
            <a:off x="2165957" y="6382009"/>
            <a:ext cx="307933" cy="194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276336-7D51-4A33-9692-E7BE5F1708C3}" type="slidenum">
              <a:rPr lang="nl-NL" sz="800" b="0" i="0" u="none" strike="noStrike" kern="1200" cap="none" spc="0" baseline="0">
                <a:solidFill>
                  <a:srgbClr val="003057"/>
                </a:solidFill>
                <a:uFillTx/>
                <a:latin typeface="Cambria" pitchFamily="18"/>
              </a:rPr>
              <a:t>9</a:t>
            </a:fld>
            <a:endParaRPr lang="nl-NL" sz="800" b="0" i="0" u="none" strike="noStrike" kern="1200" cap="none" spc="0" baseline="0">
              <a:solidFill>
                <a:srgbClr val="003057"/>
              </a:solidFill>
              <a:uFillTx/>
              <a:latin typeface="Cambria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3277 RhvB_presentaties_DEF" id="{C95E325D-443B-054B-BF3F-DD515330D931}" vid="{5E9709C9-7D4B-1043-93E8-50A2648964A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a118634f-c385-4e06-8188-49b84810f7ec" xsi:nil="true"/>
    <lcf76f155ced4ddcb4097134ff3c332f xmlns="fc2ea63e-905c-4425-862a-d18b44d05484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6C53FC10A03B4DBCFC4685103AB218" ma:contentTypeVersion="17" ma:contentTypeDescription="Een nieuw document maken." ma:contentTypeScope="" ma:versionID="3db3c47a071cf84269567acb07e739cd">
  <xsd:schema xmlns:xsd="http://www.w3.org/2001/XMLSchema" xmlns:xs="http://www.w3.org/2001/XMLSchema" xmlns:p="http://schemas.microsoft.com/office/2006/metadata/properties" xmlns:ns1="http://schemas.microsoft.com/sharepoint/v3" xmlns:ns2="fc2ea63e-905c-4425-862a-d18b44d05484" xmlns:ns3="a118634f-c385-4e06-8188-49b84810f7ec" xmlns:ns4="a5902359-79b6-43cf-af54-bf1b9ea8c8af" targetNamespace="http://schemas.microsoft.com/office/2006/metadata/properties" ma:root="true" ma:fieldsID="5f033543751d3c98913890890e99fb1c" ns1:_="" ns2:_="" ns3:_="" ns4:_="">
    <xsd:import namespace="http://schemas.microsoft.com/sharepoint/v3"/>
    <xsd:import namespace="fc2ea63e-905c-4425-862a-d18b44d05484"/>
    <xsd:import namespace="a118634f-c385-4e06-8188-49b84810f7ec"/>
    <xsd:import namespace="a5902359-79b6-43cf-af54-bf1b9ea8c8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ea63e-905c-4425-862a-d18b44d05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e672eafb-3aed-4e66-b4eb-8ffe897fc1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18634f-c385-4e06-8188-49b84810f7ec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e24dad1a-2dc4-429f-82de-5872a584cbe3}" ma:internalName="TaxCatchAll" ma:showField="CatchAllData" ma:web="a118634f-c385-4e06-8188-49b84810f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02359-79b6-43cf-af54-bf1b9ea8c8a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167618-2CBE-490A-B770-A95B3DDB68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726B8A-1BAA-4144-BE59-AC4110392E8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118634f-c385-4e06-8188-49b84810f7ec"/>
    <ds:schemaRef ds:uri="fc2ea63e-905c-4425-862a-d18b44d05484"/>
  </ds:schemaRefs>
</ds:datastoreItem>
</file>

<file path=customXml/itemProps3.xml><?xml version="1.0" encoding="utf-8"?>
<ds:datastoreItem xmlns:ds="http://schemas.openxmlformats.org/officeDocument/2006/customXml" ds:itemID="{E9FC336E-990E-4282-8EAC-3A16A619F6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2ea63e-905c-4425-862a-d18b44d05484"/>
    <ds:schemaRef ds:uri="a118634f-c385-4e06-8188-49b84810f7ec"/>
    <ds:schemaRef ds:uri="a5902359-79b6-43cf-af54-bf1b9ea8c8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presentaties RHvB</Template>
  <TotalTime>100</TotalTime>
  <Words>2105</Words>
  <Application>Microsoft Office PowerPoint</Application>
  <PresentationFormat>Breedbeeld</PresentationFormat>
  <Paragraphs>247</Paragraphs>
  <Slides>30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9" baseType="lpstr">
      <vt:lpstr>Aptos</vt:lpstr>
      <vt:lpstr>Arial</vt:lpstr>
      <vt:lpstr>Arial Black</vt:lpstr>
      <vt:lpstr>Avenir Next LT Pro</vt:lpstr>
      <vt:lpstr>Calibri</vt:lpstr>
      <vt:lpstr>Cambria</vt:lpstr>
      <vt:lpstr>Century Gothic</vt:lpstr>
      <vt:lpstr>Corbel</vt:lpstr>
      <vt:lpstr>Kantoorthema</vt:lpstr>
      <vt:lpstr>PowerPoint-presentatie</vt:lpstr>
      <vt:lpstr>PowerPoint-presentatie</vt:lpstr>
      <vt:lpstr>Welkom!</vt:lpstr>
      <vt:lpstr>Lobby Sociaal</vt:lpstr>
      <vt:lpstr>Inhoud</vt:lpstr>
      <vt:lpstr>Regeerprogramma en miljoenennota</vt:lpstr>
      <vt:lpstr>Lobby financiën en verhoudingen</vt:lpstr>
      <vt:lpstr>Lobby bestaanszekerheid</vt:lpstr>
      <vt:lpstr>Lobby gezondheid </vt:lpstr>
      <vt:lpstr>Lobby kansengelijkheid</vt:lpstr>
      <vt:lpstr>Vragen?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          </vt:lpstr>
      <vt:lpstr>   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Plenaire afronding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Roy Moezel | Regio Hart van Brabant</dc:creator>
  <cp:lastModifiedBy>Roy Moezel | Regio Hart van Brabant</cp:lastModifiedBy>
  <cp:revision>15</cp:revision>
  <dcterms:created xsi:type="dcterms:W3CDTF">2024-10-31T12:41:18Z</dcterms:created>
  <dcterms:modified xsi:type="dcterms:W3CDTF">2024-11-06T17:42:54Z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0x0101003B6C53FC10A03B4DBCFC4685103AB218</vt:lpwstr>
  </property>
  <property fmtid="{D5CDD505-2E9C-101B-9397-08002B2CF9AE}" pid="3" name="MediaServiceImageTags">
    <vt:lpwstr/>
  </property>
</Properties>
</file>